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660" r:id="rId2"/>
    <p:sldMasterId id="2147483664" r:id="rId3"/>
    <p:sldMasterId id="2147483674" r:id="rId4"/>
    <p:sldMasterId id="2147483669" r:id="rId5"/>
    <p:sldMasterId id="2147483679" r:id="rId6"/>
    <p:sldMasterId id="2147483684" r:id="rId7"/>
  </p:sldMasterIdLst>
  <p:notesMasterIdLst>
    <p:notesMasterId r:id="rId34"/>
  </p:notesMasterIdLst>
  <p:sldIdLst>
    <p:sldId id="267" r:id="rId8"/>
    <p:sldId id="268" r:id="rId9"/>
    <p:sldId id="266" r:id="rId10"/>
    <p:sldId id="262" r:id="rId11"/>
    <p:sldId id="291" r:id="rId12"/>
    <p:sldId id="292"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5" r:id="rId28"/>
    <p:sldId id="286" r:id="rId29"/>
    <p:sldId id="287" r:id="rId30"/>
    <p:sldId id="288" r:id="rId31"/>
    <p:sldId id="289" r:id="rId32"/>
    <p:sldId id="29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8D1738"/>
    <a:srgbClr val="C2E3E2"/>
    <a:srgbClr val="9ADAEB"/>
    <a:srgbClr val="DEC3DD"/>
    <a:srgbClr val="FBBB99"/>
    <a:srgbClr val="00B8B0"/>
    <a:srgbClr val="00497C"/>
    <a:srgbClr val="F57D4E"/>
    <a:srgbClr val="A323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18" autoAdjust="0"/>
    <p:restoredTop sz="81730" autoAdjust="0"/>
  </p:normalViewPr>
  <p:slideViewPr>
    <p:cSldViewPr snapToGrid="0" snapToObjects="1">
      <p:cViewPr varScale="1">
        <p:scale>
          <a:sx n="60" d="100"/>
          <a:sy n="60" d="100"/>
        </p:scale>
        <p:origin x="144" y="2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92650-412B-4438-AF50-3BCD829659E0}" type="datetimeFigureOut">
              <a:rPr lang="en-US" smtClean="0"/>
              <a:t>10/8/2021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0047B-D036-4415-9649-D761D5CDD8D7}" type="slidenum">
              <a:rPr lang="en-US" smtClean="0"/>
              <a:t>‹#›</a:t>
            </a:fld>
            <a:endParaRPr lang="en-US"/>
          </a:p>
        </p:txBody>
      </p:sp>
    </p:spTree>
    <p:extLst>
      <p:ext uri="{BB962C8B-B14F-4D97-AF65-F5344CB8AC3E}">
        <p14:creationId xmlns:p14="http://schemas.microsoft.com/office/powerpoint/2010/main" val="235111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BloggerSans"/>
              </a:rPr>
              <a:t>The American Association for Dental, Oral, and Craniofacial Research (AADOCR) is the leading professional community for multidisciplinary scientists who advance dental, oral, and craniofacial research. Previously the American Association for Dental Research, the 3,000-member organization connects the scientific community of professionals who champion research that contributes to overall health and well-being.</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a:t>
            </a:fld>
            <a:endParaRPr lang="en-US"/>
          </a:p>
        </p:txBody>
      </p:sp>
    </p:spTree>
    <p:extLst>
      <p:ext uri="{BB962C8B-B14F-4D97-AF65-F5344CB8AC3E}">
        <p14:creationId xmlns:p14="http://schemas.microsoft.com/office/powerpoint/2010/main" val="367409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2"/>
                </a:solidFill>
              </a:rPr>
              <a:t>Join the IADR Community. The IADR Community is an online hub to meet and discuss research and other topics with your colleagues.</a:t>
            </a:r>
            <a:endParaRPr lang="en-US" b="1" baseline="0"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10</a:t>
            </a:fld>
            <a:endParaRPr lang="en-US"/>
          </a:p>
        </p:txBody>
      </p:sp>
    </p:spTree>
    <p:extLst>
      <p:ext uri="{BB962C8B-B14F-4D97-AF65-F5344CB8AC3E}">
        <p14:creationId xmlns:p14="http://schemas.microsoft.com/office/powerpoint/2010/main" val="48266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rPr>
              <a:t>The new AADOCR Community allows members to network, share, post, and comment on issues specific to the AADOCR. Over the coming months the AADOCR will also launch smaller communities for AADOCR committees, patient advocates, and others. To access the AADOCR Community, visit the IADR Community, click “ </a:t>
            </a:r>
            <a:r>
              <a:rPr lang="en-US" b="1" i="0" dirty="0">
                <a:solidFill>
                  <a:srgbClr val="333333"/>
                </a:solidFill>
                <a:effectLst/>
                <a:latin typeface="arial" panose="020B0604020202020204" pitchFamily="34" charset="0"/>
              </a:rPr>
              <a:t>Communities</a:t>
            </a:r>
            <a:r>
              <a:rPr lang="en-US" b="0" i="0" dirty="0">
                <a:solidFill>
                  <a:srgbClr val="333333"/>
                </a:solidFill>
                <a:effectLst/>
                <a:latin typeface="arial" panose="020B0604020202020204" pitchFamily="34" charset="0"/>
              </a:rPr>
              <a:t>” in the navigation bar and click “ </a:t>
            </a:r>
            <a:r>
              <a:rPr lang="en-US" b="1" i="0" dirty="0">
                <a:solidFill>
                  <a:srgbClr val="333333"/>
                </a:solidFill>
                <a:effectLst/>
                <a:latin typeface="arial" panose="020B0604020202020204" pitchFamily="34" charset="0"/>
              </a:rPr>
              <a:t>My Communities</a:t>
            </a:r>
            <a:r>
              <a:rPr lang="en-US" b="0" i="0" dirty="0">
                <a:solidFill>
                  <a:srgbClr val="333333"/>
                </a:solidFill>
                <a:effectLst/>
                <a:latin typeface="arial" panose="020B0604020202020204" pitchFamily="34" charset="0"/>
              </a:rPr>
              <a:t>.” </a:t>
            </a:r>
            <a:endParaRPr lang="en-US" b="1" baseline="0"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11</a:t>
            </a:fld>
            <a:endParaRPr lang="en-US"/>
          </a:p>
        </p:txBody>
      </p:sp>
    </p:spTree>
    <p:extLst>
      <p:ext uri="{BB962C8B-B14F-4D97-AF65-F5344CB8AC3E}">
        <p14:creationId xmlns:p14="http://schemas.microsoft.com/office/powerpoint/2010/main" val="325440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2"/>
                </a:solidFill>
              </a:rPr>
              <a:t>The new IADR Webinar Connect Platform allows IADR members to participate in live webinars and view our growing list of past webinars on demand! </a:t>
            </a: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12</a:t>
            </a:fld>
            <a:endParaRPr lang="en-US"/>
          </a:p>
        </p:txBody>
      </p:sp>
    </p:spTree>
    <p:extLst>
      <p:ext uri="{BB962C8B-B14F-4D97-AF65-F5344CB8AC3E}">
        <p14:creationId xmlns:p14="http://schemas.microsoft.com/office/powerpoint/2010/main" val="529466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itchFamily="34" charset="-128"/>
              </a:rPr>
              <a:t>This is a list of the IADR Scientific Groups and Networks. IADR/AADOCR</a:t>
            </a:r>
            <a:r>
              <a:rPr lang="en-US" altLang="en-US" baseline="0" dirty="0">
                <a:ea typeface="ＭＳ Ｐゴシック" pitchFamily="34" charset="-128"/>
              </a:rPr>
              <a:t> </a:t>
            </a:r>
            <a:r>
              <a:rPr lang="en-US" altLang="en-US" dirty="0">
                <a:ea typeface="ＭＳ Ｐゴシック" pitchFamily="34" charset="-128"/>
              </a:rPr>
              <a:t>members may enjoy complimentary membership in one IADR Scientific Group or Network and Student members can join up to three IADR Scientific Groups or Networks as part of their Student membership. Please be active in at least one. </a:t>
            </a: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13</a:t>
            </a:fld>
            <a:endParaRPr lang="en-US"/>
          </a:p>
        </p:txBody>
      </p:sp>
    </p:spTree>
    <p:extLst>
      <p:ext uri="{BB962C8B-B14F-4D97-AF65-F5344CB8AC3E}">
        <p14:creationId xmlns:p14="http://schemas.microsoft.com/office/powerpoint/2010/main" val="396860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504E4E"/>
                </a:solidFill>
                <a:effectLst/>
                <a:latin typeface="BloggerSans"/>
              </a:rPr>
              <a:t>The </a:t>
            </a:r>
            <a:r>
              <a:rPr lang="en-US" b="0" i="1" dirty="0">
                <a:solidFill>
                  <a:srgbClr val="504E4E"/>
                </a:solidFill>
                <a:effectLst/>
                <a:latin typeface="inherit"/>
              </a:rPr>
              <a:t>Journal of Dental Research</a:t>
            </a:r>
            <a:r>
              <a:rPr lang="en-US" b="0" i="0" dirty="0">
                <a:solidFill>
                  <a:srgbClr val="504E4E"/>
                </a:solidFill>
                <a:effectLst/>
                <a:latin typeface="BloggerSans"/>
              </a:rPr>
              <a:t> (</a:t>
            </a:r>
            <a:r>
              <a:rPr lang="en-US" b="0" i="1" dirty="0">
                <a:solidFill>
                  <a:srgbClr val="504E4E"/>
                </a:solidFill>
                <a:effectLst/>
                <a:latin typeface="inherit"/>
              </a:rPr>
              <a:t>JDR)</a:t>
            </a:r>
            <a:r>
              <a:rPr lang="en-US" b="0" i="0" dirty="0">
                <a:solidFill>
                  <a:srgbClr val="504E4E"/>
                </a:solidFill>
                <a:effectLst/>
                <a:latin typeface="BloggerSans"/>
              </a:rPr>
              <a:t> 2-year Journal Impact Factor™ is over 6 for the first time at 6.116, ranking #5 of 91 journals in the “Dentistry, Oral Surgery &amp; Medicine” category, and the </a:t>
            </a:r>
            <a:r>
              <a:rPr lang="en-US" b="0" i="1" dirty="0">
                <a:solidFill>
                  <a:srgbClr val="504E4E"/>
                </a:solidFill>
                <a:effectLst/>
                <a:latin typeface="inherit"/>
              </a:rPr>
              <a:t>JDR</a:t>
            </a:r>
            <a:r>
              <a:rPr lang="en-US" b="0" i="0" dirty="0">
                <a:solidFill>
                  <a:srgbClr val="504E4E"/>
                </a:solidFill>
                <a:effectLst/>
                <a:latin typeface="BloggerSans"/>
              </a:rPr>
              <a:t> 5-year Journal Impact Factor™ is over 7 for the first time at 7.199 score, ranking #3 of 91 journals. The </a:t>
            </a:r>
            <a:r>
              <a:rPr lang="en-US" b="0" i="1" dirty="0">
                <a:solidFill>
                  <a:srgbClr val="504E4E"/>
                </a:solidFill>
                <a:effectLst/>
                <a:latin typeface="inherit"/>
              </a:rPr>
              <a:t>JDR</a:t>
            </a:r>
            <a:r>
              <a:rPr lang="en-US" b="0" i="0" dirty="0">
                <a:solidFill>
                  <a:srgbClr val="504E4E"/>
                </a:solidFill>
                <a:effectLst/>
                <a:latin typeface="BloggerSans"/>
              </a:rPr>
              <a:t> also ranks #1 of 91 journals in total citations and Eigenfactor, #2 in the new Journal Citation Index and #3 in Article Influence Score. This news comes from the </a:t>
            </a:r>
            <a:r>
              <a:rPr lang="en-US" b="0" i="1" dirty="0">
                <a:solidFill>
                  <a:srgbClr val="504E4E"/>
                </a:solidFill>
                <a:effectLst/>
                <a:latin typeface="inherit"/>
              </a:rPr>
              <a:t>2021 Journal Citation Reports</a:t>
            </a:r>
            <a:r>
              <a:rPr lang="en-US" b="0" i="0" dirty="0">
                <a:solidFill>
                  <a:srgbClr val="504E4E"/>
                </a:solidFill>
                <a:effectLst/>
                <a:latin typeface="BloggerSans"/>
              </a:rPr>
              <a:t>™ (Clarivate™, 2020).</a:t>
            </a:r>
          </a:p>
        </p:txBody>
      </p:sp>
      <p:sp>
        <p:nvSpPr>
          <p:cNvPr id="4" name="Slide Number Placeholder 3"/>
          <p:cNvSpPr>
            <a:spLocks noGrp="1"/>
          </p:cNvSpPr>
          <p:nvPr>
            <p:ph type="sldNum" sz="quarter" idx="5"/>
          </p:nvPr>
        </p:nvSpPr>
        <p:spPr/>
        <p:txBody>
          <a:bodyPr/>
          <a:lstStyle/>
          <a:p>
            <a:fld id="{95B0047B-D036-4415-9649-D761D5CDD8D7}" type="slidenum">
              <a:rPr lang="en-US" smtClean="0"/>
              <a:t>14</a:t>
            </a:fld>
            <a:endParaRPr lang="en-US"/>
          </a:p>
        </p:txBody>
      </p:sp>
    </p:spTree>
    <p:extLst>
      <p:ext uri="{BB962C8B-B14F-4D97-AF65-F5344CB8AC3E}">
        <p14:creationId xmlns:p14="http://schemas.microsoft.com/office/powerpoint/2010/main" val="1426175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5" rtl="0" eaLnBrk="1" fontAlgn="auto" latinLnBrk="0" hangingPunct="1">
              <a:lnSpc>
                <a:spcPct val="100000"/>
              </a:lnSpc>
              <a:spcBef>
                <a:spcPts val="0"/>
              </a:spcBef>
              <a:spcAft>
                <a:spcPts val="0"/>
              </a:spcAft>
              <a:buClrTx/>
              <a:buSzTx/>
              <a:buFontTx/>
              <a:buNone/>
              <a:tabLst/>
              <a:defRPr/>
            </a:pPr>
            <a:r>
              <a:rPr lang="en-US" altLang="en-US" i="0" baseline="0" dirty="0">
                <a:solidFill>
                  <a:schemeClr val="tx1"/>
                </a:solidFill>
                <a:ea typeface="ＭＳ Ｐゴシック" pitchFamily="34" charset="-128"/>
              </a:rPr>
              <a:t>The </a:t>
            </a:r>
            <a:r>
              <a:rPr lang="en-US" sz="1200" i="1" dirty="0">
                <a:solidFill>
                  <a:schemeClr val="tx1"/>
                </a:solidFill>
                <a:latin typeface="Gill Sans MT" panose="020B0502020104020203" pitchFamily="34" charset="0"/>
              </a:rPr>
              <a:t>JDR CTR</a:t>
            </a:r>
            <a:r>
              <a:rPr lang="en-US" sz="1200" i="0" dirty="0">
                <a:solidFill>
                  <a:schemeClr val="tx1"/>
                </a:solidFill>
                <a:latin typeface="Gill Sans MT" panose="020B0502020104020203" pitchFamily="34" charset="0"/>
              </a:rPr>
              <a:t>  has been a</a:t>
            </a:r>
            <a:r>
              <a:rPr lang="en-US" sz="1200" dirty="0">
                <a:solidFill>
                  <a:schemeClr val="tx1"/>
                </a:solidFill>
                <a:latin typeface="Gill Sans MT" panose="020B0502020104020203" pitchFamily="34" charset="0"/>
              </a:rPr>
              <a:t>ccepted for inclusion in MEDLINE!</a:t>
            </a: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a:p>
            <a:pPr marL="0" marR="0" indent="0" algn="l" defTabSz="914335"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ＭＳ Ｐゴシック" charset="0"/>
                <a:cs typeface="ＭＳ Ｐゴシック" charset="0"/>
              </a:rPr>
              <a:t>MEDLINE, created by the U.S. National Library of Medicine (NLM), is the authoritative bibliographic database containing citations and abstracts in the fields of medicine, nursing, dentistry, veterinary medicine, health care systems and preclinical sciences from around the world and is used internationally by clinicians, researchers and policy makers to access the world's biomedical research literature. A distinctive feature of MEDLINE is that the records are indexed with the NLM Medical Subject Headings (MeSH</a:t>
            </a:r>
            <a:r>
              <a:rPr lang="en-US" sz="1200" b="0" i="0" kern="1200" baseline="30000" dirty="0">
                <a:solidFill>
                  <a:schemeClr val="tx1"/>
                </a:solidFill>
                <a:effectLst/>
                <a:latin typeface="+mn-lt"/>
                <a:ea typeface="ＭＳ Ｐゴシック" charset="0"/>
                <a:cs typeface="ＭＳ Ｐゴシック" charset="0"/>
              </a:rPr>
              <a:t>®</a:t>
            </a:r>
            <a:r>
              <a:rPr lang="en-US" sz="1200" b="0" i="0" kern="1200" dirty="0">
                <a:solidFill>
                  <a:schemeClr val="tx1"/>
                </a:solidFill>
                <a:effectLst/>
                <a:latin typeface="+mn-lt"/>
                <a:ea typeface="ＭＳ Ｐゴシック" charset="0"/>
                <a:cs typeface="ＭＳ Ｐゴシック" charset="0"/>
              </a:rPr>
              <a:t>). MEDLINE is the primary component of PubMed</a:t>
            </a:r>
            <a:r>
              <a:rPr lang="en-US" sz="1200" b="0" i="0" kern="1200" baseline="30000" dirty="0">
                <a:solidFill>
                  <a:schemeClr val="tx1"/>
                </a:solidFill>
                <a:effectLst/>
                <a:latin typeface="+mn-lt"/>
                <a:ea typeface="ＭＳ Ｐゴシック" charset="0"/>
                <a:cs typeface="ＭＳ Ｐゴシック" charset="0"/>
              </a:rPr>
              <a:t>®</a:t>
            </a:r>
            <a:r>
              <a:rPr lang="en-US" sz="1200" b="0" i="0" kern="1200" dirty="0">
                <a:solidFill>
                  <a:schemeClr val="tx1"/>
                </a:solidFill>
                <a:effectLst/>
                <a:latin typeface="+mn-lt"/>
                <a:ea typeface="ＭＳ Ｐゴシック" charset="0"/>
                <a:cs typeface="ＭＳ Ｐゴシック" charset="0"/>
              </a:rPr>
              <a:t> — a database with over 29 million citations for life sciences and biomedical literature.</a:t>
            </a: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15</a:t>
            </a:fld>
            <a:endParaRPr lang="en-US"/>
          </a:p>
        </p:txBody>
      </p:sp>
    </p:spTree>
    <p:extLst>
      <p:ext uri="{BB962C8B-B14F-4D97-AF65-F5344CB8AC3E}">
        <p14:creationId xmlns:p14="http://schemas.microsoft.com/office/powerpoint/2010/main" val="102030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22">
              <a:defRPr/>
            </a:pPr>
            <a:r>
              <a:rPr lang="en-US" altLang="en-US" dirty="0">
                <a:ea typeface="ＭＳ Ｐゴシック" pitchFamily="34" charset="-128"/>
              </a:rPr>
              <a:t>Select</a:t>
            </a:r>
            <a:r>
              <a:rPr lang="en-US" altLang="en-US" baseline="0" dirty="0">
                <a:ea typeface="ＭＳ Ｐゴシック" pitchFamily="34" charset="-128"/>
              </a:rPr>
              <a:t> </a:t>
            </a:r>
            <a:r>
              <a:rPr lang="en-US" altLang="en-US" dirty="0">
                <a:ea typeface="ＭＳ Ｐゴシック" pitchFamily="34" charset="-128"/>
              </a:rPr>
              <a:t>recordings from IADR and AADOCR meetings</a:t>
            </a:r>
            <a:r>
              <a:rPr lang="en-US" altLang="en-US" baseline="0" dirty="0">
                <a:ea typeface="ＭＳ Ｐゴシック" pitchFamily="34" charset="-128"/>
              </a:rPr>
              <a:t> are available in the IADR CE On Demand library</a:t>
            </a:r>
            <a:r>
              <a:rPr lang="en-US" altLang="en-US" dirty="0">
                <a:ea typeface="ＭＳ Ｐゴシック" pitchFamily="34" charset="-128"/>
              </a:rPr>
              <a:t>. Please access the recordings if you haven’t already done so to learn more of the science that was presented at previous</a:t>
            </a:r>
            <a:r>
              <a:rPr lang="en-US" altLang="en-US" baseline="0" dirty="0">
                <a:ea typeface="ＭＳ Ｐゴシック" pitchFamily="34" charset="-128"/>
              </a:rPr>
              <a:t> meetings</a:t>
            </a:r>
            <a:r>
              <a:rPr lang="en-US" altLang="en-US" dirty="0">
                <a:ea typeface="ＭＳ Ｐゴシック" pitchFamily="34" charset="-128"/>
              </a:rPr>
              <a:t>.   </a:t>
            </a: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16</a:t>
            </a:fld>
            <a:endParaRPr lang="en-US"/>
          </a:p>
        </p:txBody>
      </p:sp>
    </p:spTree>
    <p:extLst>
      <p:ext uri="{BB962C8B-B14F-4D97-AF65-F5344CB8AC3E}">
        <p14:creationId xmlns:p14="http://schemas.microsoft.com/office/powerpoint/2010/main" val="203609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283">
              <a:defRPr/>
            </a:pPr>
            <a:r>
              <a:rPr lang="en-US" altLang="en-US" dirty="0">
                <a:ea typeface="ＭＳ Ｐゴシック" pitchFamily="34" charset="-128"/>
              </a:rPr>
              <a:t>IADR and AADOCR have opportunities for members to be recognized for their research contributions through Awards and Fellowships. There are more than 40 awards and fellowships in various categories, including student awards. </a:t>
            </a:r>
            <a:endParaRPr lang="en-US" dirty="0"/>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17</a:t>
            </a:fld>
            <a:endParaRPr lang="en-US"/>
          </a:p>
        </p:txBody>
      </p:sp>
    </p:spTree>
    <p:extLst>
      <p:ext uri="{BB962C8B-B14F-4D97-AF65-F5344CB8AC3E}">
        <p14:creationId xmlns:p14="http://schemas.microsoft.com/office/powerpoint/2010/main" val="935427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Association actively engages with members of Congress, the administration and officials at the National Institutes of Health to promote AADOCR policy positions. AADOCR’s primary focus is increasing funding for the National Institutes of Health and the National Institute of Dental and Craniofacial Research so that our members are provided adequate resources to improve oral health through dental, oral and craniofacial research activities, but we also support oral health efforts across the federal research enterprise. The Association is an active partner with the ADA, ADEA and other dental groups and is involved in a number of coalitions focusing on areas of interest to AADOCR and our members. Beyond our external-facing work, a core part of our role is also to provide AADOCR members with information about potential implications of federal legislation and policies and give them the tools they need to respond to those that may impact their work.</a:t>
            </a: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18</a:t>
            </a:fld>
            <a:endParaRPr lang="en-US"/>
          </a:p>
        </p:txBody>
      </p:sp>
    </p:spTree>
    <p:extLst>
      <p:ext uri="{BB962C8B-B14F-4D97-AF65-F5344CB8AC3E}">
        <p14:creationId xmlns:p14="http://schemas.microsoft.com/office/powerpoint/2010/main" val="2603293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Association actively engages with members of Congress, the administration and officials at the National Institutes of Health to promote AADOCR policy positions. AADOCR’s primary focus is increasing funding for the National Institutes of Health and the National Institute of Dental and Craniofacial Research so that our members are provided adequate resources to improve oral health through dental, oral and craniofacial research activities, but we also support oral health efforts across the federal research enterprise. The Association is an active partner with the ADA, ADEA and other dental groups and is involved in a number of coalitions focusing on areas of interest to AADOCR and our members. Beyond our external-facing work, a core part of our role is also to provide AADOCR members with information about potential implications of federal legislation and policies and give them the tools they need to respond to those that may impact their work.</a:t>
            </a: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19</a:t>
            </a:fld>
            <a:endParaRPr lang="en-US"/>
          </a:p>
        </p:txBody>
      </p:sp>
    </p:spTree>
    <p:extLst>
      <p:ext uri="{BB962C8B-B14F-4D97-AF65-F5344CB8AC3E}">
        <p14:creationId xmlns:p14="http://schemas.microsoft.com/office/powerpoint/2010/main" val="72138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283">
              <a:defRPr/>
            </a:pPr>
            <a:r>
              <a:rPr lang="en-US" altLang="en-US" dirty="0">
                <a:ea typeface="ＭＳ Ｐゴシック" pitchFamily="34" charset="-128"/>
              </a:rPr>
              <a:t>The AADOCR Mission Statement is: Drive dental, oral, and craniofacial research to advance health and well-being.</a:t>
            </a:r>
          </a:p>
        </p:txBody>
      </p:sp>
      <p:sp>
        <p:nvSpPr>
          <p:cNvPr id="4" name="Slide Number Placeholder 3"/>
          <p:cNvSpPr>
            <a:spLocks noGrp="1"/>
          </p:cNvSpPr>
          <p:nvPr>
            <p:ph type="sldNum" sz="quarter" idx="5"/>
          </p:nvPr>
        </p:nvSpPr>
        <p:spPr/>
        <p:txBody>
          <a:bodyPr/>
          <a:lstStyle/>
          <a:p>
            <a:fld id="{95B0047B-D036-4415-9649-D761D5CDD8D7}" type="slidenum">
              <a:rPr lang="en-US" smtClean="0"/>
              <a:t>2</a:t>
            </a:fld>
            <a:endParaRPr lang="en-US"/>
          </a:p>
        </p:txBody>
      </p:sp>
    </p:spTree>
    <p:extLst>
      <p:ext uri="{BB962C8B-B14F-4D97-AF65-F5344CB8AC3E}">
        <p14:creationId xmlns:p14="http://schemas.microsoft.com/office/powerpoint/2010/main" val="4185443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Friends of NIDCR Patient Advocacy Council is comprised of non-profit organizations who work together to 1) support oral health research and NIDCR and 2) transfer oral health research from bench to bedside.</a:t>
            </a:r>
            <a:endParaRPr lang="en-US" dirty="0"/>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20</a:t>
            </a:fld>
            <a:endParaRPr lang="en-US"/>
          </a:p>
        </p:txBody>
      </p:sp>
    </p:spTree>
    <p:extLst>
      <p:ext uri="{BB962C8B-B14F-4D97-AF65-F5344CB8AC3E}">
        <p14:creationId xmlns:p14="http://schemas.microsoft.com/office/powerpoint/2010/main" val="321966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effectLst/>
              </a:rPr>
              <a:t>These are the</a:t>
            </a:r>
            <a:r>
              <a:rPr lang="en-US" b="0" baseline="0" dirty="0">
                <a:solidFill>
                  <a:schemeClr val="tx1"/>
                </a:solidFill>
                <a:effectLst/>
              </a:rPr>
              <a:t> </a:t>
            </a:r>
            <a:r>
              <a:rPr lang="en-US" b="0" dirty="0">
                <a:solidFill>
                  <a:schemeClr val="tx1"/>
                </a:solidFill>
                <a:effectLst/>
              </a:rPr>
              <a:t>current FNIDCR Patient Advocacy Council members.</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21</a:t>
            </a:fld>
            <a:endParaRPr lang="en-US"/>
          </a:p>
        </p:txBody>
      </p:sp>
    </p:spTree>
    <p:extLst>
      <p:ext uri="{BB962C8B-B14F-4D97-AF65-F5344CB8AC3E}">
        <p14:creationId xmlns:p14="http://schemas.microsoft.com/office/powerpoint/2010/main" val="3675246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NSRG is a Scientific Group of the AADOCR composed of a network of self-governing local Student Research Group (SRG) chapters at dental schools and is led nationally by officers elected through a majority of votes from all members. All AADOCR student members are part of the AADOCR NSRG and are eligible to participate in their programs and activities. </a:t>
            </a:r>
          </a:p>
          <a:p>
            <a:endParaRPr lang="en-US" dirty="0">
              <a:solidFill>
                <a:schemeClr val="tx1"/>
              </a:solidFill>
            </a:endParaRPr>
          </a:p>
          <a:p>
            <a:r>
              <a:rPr lang="en-US" sz="1200" b="0" i="0" kern="1200" dirty="0">
                <a:solidFill>
                  <a:schemeClr val="tx1"/>
                </a:solidFill>
                <a:effectLst/>
                <a:latin typeface="+mn-lt"/>
                <a:ea typeface="+mn-ea"/>
                <a:cs typeface="+mn-cs"/>
              </a:rPr>
              <a:t>Student members must join at least one IADR Group/Network and may join up to a total of three IADR Groups/Networks at no charge.</a:t>
            </a:r>
            <a:endParaRPr lang="en-US" dirty="0">
              <a:solidFill>
                <a:schemeClr val="tx1"/>
              </a:solidFill>
            </a:endParaRP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22</a:t>
            </a:fld>
            <a:endParaRPr lang="en-US"/>
          </a:p>
        </p:txBody>
      </p:sp>
    </p:spTree>
    <p:extLst>
      <p:ext uri="{BB962C8B-B14F-4D97-AF65-F5344CB8AC3E}">
        <p14:creationId xmlns:p14="http://schemas.microsoft.com/office/powerpoint/2010/main" val="1983841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5" rtl="0" eaLnBrk="1" fontAlgn="auto" latinLnBrk="0" hangingPunct="1">
              <a:lnSpc>
                <a:spcPct val="100000"/>
              </a:lnSpc>
              <a:spcBef>
                <a:spcPts val="0"/>
              </a:spcBef>
              <a:spcAft>
                <a:spcPts val="0"/>
              </a:spcAft>
              <a:buClrTx/>
              <a:buSzTx/>
              <a:buFontTx/>
              <a:buNone/>
              <a:tabLst/>
              <a:defRPr/>
            </a:pPr>
            <a:r>
              <a:rPr lang="en-US" b="0" dirty="0">
                <a:solidFill>
                  <a:schemeClr val="accent2"/>
                </a:solidFill>
              </a:rPr>
              <a:t>During these challenging times, IADR and AADOCR have provided several COVID-19 resources, including a call for COVID-19-related papers for the JDR or JDR CTR, to keep our members updated on the latest dental, oral, and craniofacial research news related to this topic.</a:t>
            </a:r>
            <a:endParaRPr lang="en-US" b="1" baseline="0" dirty="0">
              <a:solidFill>
                <a:schemeClr val="accent2"/>
              </a:solidFill>
            </a:endParaRPr>
          </a:p>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23</a:t>
            </a:fld>
            <a:endParaRPr lang="en-US"/>
          </a:p>
        </p:txBody>
      </p:sp>
    </p:spTree>
    <p:extLst>
      <p:ext uri="{BB962C8B-B14F-4D97-AF65-F5344CB8AC3E}">
        <p14:creationId xmlns:p14="http://schemas.microsoft.com/office/powerpoint/2010/main" val="2152637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5"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Gill Sans MT" panose="020B0502020104020203" pitchFamily="34" charset="0"/>
              </a:rPr>
              <a:t>Make plans attend the hybrid 2022 AADOCR/CADR Annual Meeting &amp; Exhibition on March 23-26, 2022! View top-notch scientific programming, including Interactive Talk presentations, symposia, and Distinguished Lecture Series plenary sessions. </a:t>
            </a:r>
          </a:p>
        </p:txBody>
      </p:sp>
      <p:sp>
        <p:nvSpPr>
          <p:cNvPr id="4" name="Slide Number Placeholder 3"/>
          <p:cNvSpPr>
            <a:spLocks noGrp="1"/>
          </p:cNvSpPr>
          <p:nvPr>
            <p:ph type="sldNum" sz="quarter" idx="5"/>
          </p:nvPr>
        </p:nvSpPr>
        <p:spPr/>
        <p:txBody>
          <a:bodyPr/>
          <a:lstStyle/>
          <a:p>
            <a:fld id="{95B0047B-D036-4415-9649-D761D5CDD8D7}" type="slidenum">
              <a:rPr lang="en-US" smtClean="0"/>
              <a:t>24</a:t>
            </a:fld>
            <a:endParaRPr lang="en-US"/>
          </a:p>
        </p:txBody>
      </p:sp>
    </p:spTree>
    <p:extLst>
      <p:ext uri="{BB962C8B-B14F-4D97-AF65-F5344CB8AC3E}">
        <p14:creationId xmlns:p14="http://schemas.microsoft.com/office/powerpoint/2010/main" val="1812950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AADOCR on Social Media!  </a:t>
            </a:r>
          </a:p>
        </p:txBody>
      </p:sp>
      <p:sp>
        <p:nvSpPr>
          <p:cNvPr id="4" name="Slide Number Placeholder 3"/>
          <p:cNvSpPr>
            <a:spLocks noGrp="1"/>
          </p:cNvSpPr>
          <p:nvPr>
            <p:ph type="sldNum" sz="quarter" idx="5"/>
          </p:nvPr>
        </p:nvSpPr>
        <p:spPr/>
        <p:txBody>
          <a:bodyPr/>
          <a:lstStyle/>
          <a:p>
            <a:fld id="{95B0047B-D036-4415-9649-D761D5CDD8D7}" type="slidenum">
              <a:rPr lang="en-US" smtClean="0"/>
              <a:t>25</a:t>
            </a:fld>
            <a:endParaRPr lang="en-US"/>
          </a:p>
        </p:txBody>
      </p:sp>
    </p:spTree>
    <p:extLst>
      <p:ext uri="{BB962C8B-B14F-4D97-AF65-F5344CB8AC3E}">
        <p14:creationId xmlns:p14="http://schemas.microsoft.com/office/powerpoint/2010/main" val="2118236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5"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95B0047B-D036-4415-9649-D761D5CDD8D7}" type="slidenum">
              <a:rPr lang="en-US" smtClean="0"/>
              <a:t>26</a:t>
            </a:fld>
            <a:endParaRPr lang="en-US"/>
          </a:p>
        </p:txBody>
      </p:sp>
    </p:spTree>
    <p:extLst>
      <p:ext uri="{BB962C8B-B14F-4D97-AF65-F5344CB8AC3E}">
        <p14:creationId xmlns:p14="http://schemas.microsoft.com/office/powerpoint/2010/main" val="260523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283">
              <a:defRPr/>
            </a:pPr>
            <a:r>
              <a:rPr lang="en-US" altLang="en-US" dirty="0">
                <a:ea typeface="ＭＳ Ｐゴシック" pitchFamily="34" charset="-128"/>
              </a:rPr>
              <a:t>The AADOCR Vision Statement is: Oral health through discovery and dissemination.</a:t>
            </a:r>
          </a:p>
        </p:txBody>
      </p:sp>
      <p:sp>
        <p:nvSpPr>
          <p:cNvPr id="4" name="Slide Number Placeholder 3"/>
          <p:cNvSpPr>
            <a:spLocks noGrp="1"/>
          </p:cNvSpPr>
          <p:nvPr>
            <p:ph type="sldNum" sz="quarter" idx="5"/>
          </p:nvPr>
        </p:nvSpPr>
        <p:spPr/>
        <p:txBody>
          <a:bodyPr/>
          <a:lstStyle/>
          <a:p>
            <a:fld id="{95B0047B-D036-4415-9649-D761D5CDD8D7}" type="slidenum">
              <a:rPr lang="en-US" smtClean="0"/>
              <a:t>3</a:t>
            </a:fld>
            <a:endParaRPr lang="en-US"/>
          </a:p>
        </p:txBody>
      </p:sp>
    </p:spTree>
    <p:extLst>
      <p:ext uri="{BB962C8B-B14F-4D97-AF65-F5344CB8AC3E}">
        <p14:creationId xmlns:p14="http://schemas.microsoft.com/office/powerpoint/2010/main" val="67768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IADR Core Values are: </a:t>
            </a:r>
            <a:r>
              <a:rPr lang="en-US" altLang="en-US" sz="1200" dirty="0">
                <a:solidFill>
                  <a:srgbClr val="44546A"/>
                </a:solidFill>
              </a:rPr>
              <a:t>Scientific Excellence, Social Responsibility, and Scientific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4</a:t>
            </a:fld>
            <a:endParaRPr lang="en-US"/>
          </a:p>
        </p:txBody>
      </p:sp>
    </p:spTree>
    <p:extLst>
      <p:ext uri="{BB962C8B-B14F-4D97-AF65-F5344CB8AC3E}">
        <p14:creationId xmlns:p14="http://schemas.microsoft.com/office/powerpoint/2010/main" val="58744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list of the 2021-22 AADOCR Board of Directors.</a:t>
            </a:r>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5</a:t>
            </a:fld>
            <a:endParaRPr lang="en-US"/>
          </a:p>
        </p:txBody>
      </p:sp>
    </p:spTree>
    <p:extLst>
      <p:ext uri="{BB962C8B-B14F-4D97-AF65-F5344CB8AC3E}">
        <p14:creationId xmlns:p14="http://schemas.microsoft.com/office/powerpoint/2010/main" val="232527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AADOCR membership breakdown</a:t>
            </a:r>
            <a:r>
              <a:rPr lang="en-US" baseline="0" dirty="0"/>
              <a:t> by type as of </a:t>
            </a:r>
            <a:r>
              <a:rPr lang="en-US" dirty="0"/>
              <a:t>December 31, </a:t>
            </a:r>
            <a:r>
              <a:rPr lang="en-US" baseline="0" dirty="0"/>
              <a:t>2020. The total 2020 AADOCR membership is 2,964.</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6</a:t>
            </a:fld>
            <a:endParaRPr lang="en-US"/>
          </a:p>
        </p:txBody>
      </p:sp>
    </p:spTree>
    <p:extLst>
      <p:ext uri="{BB962C8B-B14F-4D97-AF65-F5344CB8AC3E}">
        <p14:creationId xmlns:p14="http://schemas.microsoft.com/office/powerpoint/2010/main" val="400784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AADOCR membership breakdown</a:t>
            </a:r>
            <a:r>
              <a:rPr lang="en-US" baseline="0" dirty="0"/>
              <a:t> by Section as of December 31, 2020.</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7</a:t>
            </a:fld>
            <a:endParaRPr lang="en-US"/>
          </a:p>
        </p:txBody>
      </p:sp>
    </p:spTree>
    <p:extLst>
      <p:ext uri="{BB962C8B-B14F-4D97-AF65-F5344CB8AC3E}">
        <p14:creationId xmlns:p14="http://schemas.microsoft.com/office/powerpoint/2010/main" val="650821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IADR/AADOCR membership offers many benefits</a:t>
            </a:r>
            <a:r>
              <a:rPr lang="en-US" baseline="0" dirty="0"/>
              <a:t> including access to the online IADR Community and AADOCR Community, IADR Webinar Connect, publications, advocacy, discounts on meeting registrations, presentation, and awards/fellowship opportunities, access to the IADR CE On Demand library and IADR Abstract Archive, the </a:t>
            </a:r>
            <a:r>
              <a:rPr lang="en-US" i="1" baseline="0" dirty="0"/>
              <a:t>Science Advocate </a:t>
            </a:r>
            <a:r>
              <a:rPr lang="en-US" baseline="0" dirty="0"/>
              <a:t>newsletter, membership in IADR Scientific Groups or Networks, and much more.</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8</a:t>
            </a:fld>
            <a:endParaRPr lang="en-US"/>
          </a:p>
        </p:txBody>
      </p:sp>
    </p:spTree>
    <p:extLst>
      <p:ext uri="{BB962C8B-B14F-4D97-AF65-F5344CB8AC3E}">
        <p14:creationId xmlns:p14="http://schemas.microsoft.com/office/powerpoint/2010/main" val="422528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BloggerSans"/>
              </a:rPr>
              <a:t>Discover, network, and advance your career with an IADR/AADOCR membership! Join our extensive and valuable network of 3,000 members in the US and over 8,300 members worldwide. Whether you are a researcher, student, or other individual interested in dental, oral, and craniofacial research, the IADR/AADOCR welcomes you as a member.</a:t>
            </a:r>
            <a:endParaRPr lang="en-US" dirty="0"/>
          </a:p>
          <a:p>
            <a:endParaRPr lang="en-US" dirty="0"/>
          </a:p>
        </p:txBody>
      </p:sp>
      <p:sp>
        <p:nvSpPr>
          <p:cNvPr id="4" name="Slide Number Placeholder 3"/>
          <p:cNvSpPr>
            <a:spLocks noGrp="1"/>
          </p:cNvSpPr>
          <p:nvPr>
            <p:ph type="sldNum" sz="quarter" idx="5"/>
          </p:nvPr>
        </p:nvSpPr>
        <p:spPr/>
        <p:txBody>
          <a:bodyPr/>
          <a:lstStyle/>
          <a:p>
            <a:fld id="{95B0047B-D036-4415-9649-D761D5CDD8D7}" type="slidenum">
              <a:rPr lang="en-US" smtClean="0"/>
              <a:t>9</a:t>
            </a:fld>
            <a:endParaRPr lang="en-US"/>
          </a:p>
        </p:txBody>
      </p:sp>
    </p:spTree>
    <p:extLst>
      <p:ext uri="{BB962C8B-B14F-4D97-AF65-F5344CB8AC3E}">
        <p14:creationId xmlns:p14="http://schemas.microsoft.com/office/powerpoint/2010/main" val="2745454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71F7-3A0F-244F-9D5F-5C14276E881C}"/>
              </a:ext>
            </a:extLst>
          </p:cNvPr>
          <p:cNvSpPr>
            <a:spLocks noGrp="1"/>
          </p:cNvSpPr>
          <p:nvPr>
            <p:ph type="title"/>
          </p:nvPr>
        </p:nvSpPr>
        <p:spPr>
          <a:xfrm>
            <a:off x="6599548" y="2560229"/>
            <a:ext cx="4784677" cy="1737543"/>
          </a:xfrm>
          <a:prstGeom prst="rect">
            <a:avLst/>
          </a:prstGeom>
        </p:spPr>
        <p:txBody>
          <a:bodyPr/>
          <a:lstStyle/>
          <a:p>
            <a:r>
              <a:rPr lang="en-US"/>
              <a:t>Click to edit Master title style</a:t>
            </a:r>
          </a:p>
        </p:txBody>
      </p:sp>
      <p:pic>
        <p:nvPicPr>
          <p:cNvPr id="5" name="Picture 4">
            <a:extLst>
              <a:ext uri="{FF2B5EF4-FFF2-40B4-BE49-F238E27FC236}">
                <a16:creationId xmlns:a16="http://schemas.microsoft.com/office/drawing/2014/main" id="{DB51716B-08BE-4244-8D93-E4BA44912020}"/>
              </a:ext>
            </a:extLst>
          </p:cNvPr>
          <p:cNvPicPr>
            <a:picLocks noChangeAspect="1"/>
          </p:cNvPicPr>
          <p:nvPr userDrawn="1"/>
        </p:nvPicPr>
        <p:blipFill>
          <a:blip r:embed="rId2"/>
          <a:stretch>
            <a:fillRect/>
          </a:stretch>
        </p:blipFill>
        <p:spPr>
          <a:xfrm>
            <a:off x="8852822" y="4810292"/>
            <a:ext cx="2429467" cy="670929"/>
          </a:xfrm>
          <a:prstGeom prst="rect">
            <a:avLst/>
          </a:prstGeom>
        </p:spPr>
      </p:pic>
    </p:spTree>
    <p:extLst>
      <p:ext uri="{BB962C8B-B14F-4D97-AF65-F5344CB8AC3E}">
        <p14:creationId xmlns:p14="http://schemas.microsoft.com/office/powerpoint/2010/main" val="32951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89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6904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6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4456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59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838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70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4912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44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67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E8A0-7296-2D42-9650-5698CD13BEA7}"/>
              </a:ext>
            </a:extLst>
          </p:cNvPr>
          <p:cNvSpPr>
            <a:spLocks noGrp="1"/>
          </p:cNvSpPr>
          <p:nvPr>
            <p:ph type="ctrTitle"/>
          </p:nvPr>
        </p:nvSpPr>
        <p:spPr>
          <a:xfrm>
            <a:off x="1030407" y="3811138"/>
            <a:ext cx="9144000" cy="780411"/>
          </a:xfrm>
          <a:prstGeom prst="rect">
            <a:avLst/>
          </a:prstGeom>
        </p:spPr>
        <p:txBody>
          <a:bodyPr anchor="b"/>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7022197E-C562-EC45-9464-86B138A12882}"/>
              </a:ext>
            </a:extLst>
          </p:cNvPr>
          <p:cNvPicPr>
            <a:picLocks noChangeAspect="1"/>
          </p:cNvPicPr>
          <p:nvPr userDrawn="1"/>
        </p:nvPicPr>
        <p:blipFill>
          <a:blip r:embed="rId2"/>
          <a:stretch>
            <a:fillRect/>
          </a:stretch>
        </p:blipFill>
        <p:spPr>
          <a:xfrm>
            <a:off x="1199997" y="5176052"/>
            <a:ext cx="2429467" cy="670929"/>
          </a:xfrm>
          <a:prstGeom prst="rect">
            <a:avLst/>
          </a:prstGeom>
        </p:spPr>
      </p:pic>
    </p:spTree>
    <p:extLst>
      <p:ext uri="{BB962C8B-B14F-4D97-AF65-F5344CB8AC3E}">
        <p14:creationId xmlns:p14="http://schemas.microsoft.com/office/powerpoint/2010/main" val="3901494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80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2328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22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67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743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927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03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chemeClr val="bg1">
                    <a:lumMod val="6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80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85000"/>
                    <a:lumOff val="1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bg1">
                    <a:lumMod val="50000"/>
                  </a:schemeClr>
                </a:solidFill>
                <a:latin typeface="Arial" panose="020B0604020202020204" pitchFamily="34" charset="0"/>
                <a:cs typeface="Arial" panose="020B0604020202020204" pitchFamily="34" charset="0"/>
              </a:defRPr>
            </a:lvl4pPr>
            <a:lvl5pPr>
              <a:defRPr sz="1800">
                <a:solidFill>
                  <a:schemeClr val="bg1">
                    <a:lumMod val="65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07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solidFill>
                  <a:srgbClr val="00497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00B8B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65000"/>
                  </a:schemeClr>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91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theme" Target="../theme/theme7.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2A034-98A8-5545-8724-4FEFBCB52DA6}"/>
              </a:ext>
            </a:extLst>
          </p:cNvPr>
          <p:cNvPicPr>
            <a:picLocks noChangeAspect="1"/>
          </p:cNvPicPr>
          <p:nvPr userDrawn="1"/>
        </p:nvPicPr>
        <p:blipFill>
          <a:blip r:embed="rId3"/>
          <a:stretch>
            <a:fillRect/>
          </a:stretch>
        </p:blipFill>
        <p:spPr>
          <a:xfrm>
            <a:off x="-838625" y="-1411303"/>
            <a:ext cx="7689591" cy="9680606"/>
          </a:xfrm>
          <a:prstGeom prst="rect">
            <a:avLst/>
          </a:prstGeom>
        </p:spPr>
      </p:pic>
    </p:spTree>
    <p:extLst>
      <p:ext uri="{BB962C8B-B14F-4D97-AF65-F5344CB8AC3E}">
        <p14:creationId xmlns:p14="http://schemas.microsoft.com/office/powerpoint/2010/main" val="1685584257"/>
      </p:ext>
    </p:extLst>
  </p:cSld>
  <p:clrMap bg1="lt1" tx1="dk1" bg2="lt2" tx2="dk2" accent1="accent1" accent2="accent2" accent3="accent3" accent4="accent4" accent5="accent5" accent6="accent6" hlink="hlink" folHlink="folHlink"/>
  <p:sldLayoutIdLst>
    <p:sldLayoutId id="2147483663" r:id="rId1"/>
  </p:sldLayoutIdLst>
  <p:txStyles>
    <p:titleStyle>
      <a:lvl1pPr algn="r" defTabSz="914400" rtl="0" eaLnBrk="1" latinLnBrk="0" hangingPunct="1">
        <a:lnSpc>
          <a:spcPct val="90000"/>
        </a:lnSpc>
        <a:spcBef>
          <a:spcPct val="0"/>
        </a:spcBef>
        <a:buNone/>
        <a:defRPr sz="3600" kern="1200">
          <a:solidFill>
            <a:srgbClr val="00497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4FCD3B-9EB2-324F-A304-EBCFF23D8E60}"/>
              </a:ext>
            </a:extLst>
          </p:cNvPr>
          <p:cNvPicPr>
            <a:picLocks noChangeAspect="1"/>
          </p:cNvPicPr>
          <p:nvPr userDrawn="1"/>
        </p:nvPicPr>
        <p:blipFill>
          <a:blip r:embed="rId3"/>
          <a:stretch>
            <a:fillRect/>
          </a:stretch>
        </p:blipFill>
        <p:spPr>
          <a:xfrm>
            <a:off x="1320800" y="0"/>
            <a:ext cx="10871200" cy="6858000"/>
          </a:xfrm>
          <a:prstGeom prst="rect">
            <a:avLst/>
          </a:prstGeom>
        </p:spPr>
      </p:pic>
    </p:spTree>
    <p:extLst>
      <p:ext uri="{BB962C8B-B14F-4D97-AF65-F5344CB8AC3E}">
        <p14:creationId xmlns:p14="http://schemas.microsoft.com/office/powerpoint/2010/main" val="201426059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295C09-C887-B348-AE95-4FC7FD4B5AFA}"/>
              </a:ext>
            </a:extLst>
          </p:cNvPr>
          <p:cNvSpPr/>
          <p:nvPr userDrawn="1"/>
        </p:nvSpPr>
        <p:spPr>
          <a:xfrm>
            <a:off x="-172872" y="6035038"/>
            <a:ext cx="12537743" cy="811938"/>
          </a:xfrm>
          <a:prstGeom prst="rect">
            <a:avLst/>
          </a:prstGeom>
          <a:solidFill>
            <a:srgbClr val="FBBB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8451122" y="-2182221"/>
            <a:ext cx="6737655"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024097" y="4054659"/>
            <a:ext cx="8048193" cy="4527109"/>
          </a:xfrm>
          <a:prstGeom prst="rect">
            <a:avLst/>
          </a:prstGeom>
        </p:spPr>
      </p:pic>
      <p:pic>
        <p:nvPicPr>
          <p:cNvPr id="7" name="Picture 6">
            <a:extLst>
              <a:ext uri="{FF2B5EF4-FFF2-40B4-BE49-F238E27FC236}">
                <a16:creationId xmlns:a16="http://schemas.microsoft.com/office/drawing/2014/main" id="{FD2865E7-1A98-6E45-87DE-0DF726D45C65}"/>
              </a:ext>
            </a:extLst>
          </p:cNvPr>
          <p:cNvPicPr>
            <a:picLocks noChangeAspect="1"/>
          </p:cNvPicPr>
          <p:nvPr userDrawn="1"/>
        </p:nvPicPr>
        <p:blipFill>
          <a:blip r:embed="rId8"/>
          <a:stretch>
            <a:fillRect/>
          </a:stretch>
        </p:blipFill>
        <p:spPr>
          <a:xfrm>
            <a:off x="9981752" y="6218174"/>
            <a:ext cx="1500565" cy="414401"/>
          </a:xfrm>
          <a:prstGeom prst="rect">
            <a:avLst/>
          </a:prstGeom>
        </p:spPr>
      </p:pic>
    </p:spTree>
    <p:extLst>
      <p:ext uri="{BB962C8B-B14F-4D97-AF65-F5344CB8AC3E}">
        <p14:creationId xmlns:p14="http://schemas.microsoft.com/office/powerpoint/2010/main" val="979091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5B1352-8FB9-B044-88B7-973C18C65663}"/>
              </a:ext>
            </a:extLst>
          </p:cNvPr>
          <p:cNvSpPr/>
          <p:nvPr userDrawn="1"/>
        </p:nvSpPr>
        <p:spPr>
          <a:xfrm>
            <a:off x="-172872" y="6035038"/>
            <a:ext cx="12537743" cy="811938"/>
          </a:xfrm>
          <a:prstGeom prst="rect">
            <a:avLst/>
          </a:prstGeom>
          <a:solidFill>
            <a:srgbClr val="DEC3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733732" y="-2185876"/>
            <a:ext cx="7497171"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107442" y="4089479"/>
            <a:ext cx="8048193" cy="4527109"/>
          </a:xfrm>
          <a:prstGeom prst="rect">
            <a:avLst/>
          </a:prstGeom>
        </p:spPr>
      </p:pic>
      <p:pic>
        <p:nvPicPr>
          <p:cNvPr id="8" name="Picture 7">
            <a:extLst>
              <a:ext uri="{FF2B5EF4-FFF2-40B4-BE49-F238E27FC236}">
                <a16:creationId xmlns:a16="http://schemas.microsoft.com/office/drawing/2014/main" id="{73F953B1-07C6-5D4B-BBDA-DC094FCD92C4}"/>
              </a:ext>
            </a:extLst>
          </p:cNvPr>
          <p:cNvPicPr>
            <a:picLocks noChangeAspect="1"/>
          </p:cNvPicPr>
          <p:nvPr userDrawn="1"/>
        </p:nvPicPr>
        <p:blipFill>
          <a:blip r:embed="rId8"/>
          <a:stretch>
            <a:fillRect/>
          </a:stretch>
        </p:blipFill>
        <p:spPr>
          <a:xfrm>
            <a:off x="9981752" y="6218174"/>
            <a:ext cx="1500565" cy="414401"/>
          </a:xfrm>
          <a:prstGeom prst="rect">
            <a:avLst/>
          </a:prstGeom>
        </p:spPr>
      </p:pic>
    </p:spTree>
    <p:extLst>
      <p:ext uri="{BB962C8B-B14F-4D97-AF65-F5344CB8AC3E}">
        <p14:creationId xmlns:p14="http://schemas.microsoft.com/office/powerpoint/2010/main" val="3768729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4BBF95-854B-0849-9D86-3986A9B3B63C}"/>
              </a:ext>
            </a:extLst>
          </p:cNvPr>
          <p:cNvSpPr/>
          <p:nvPr userDrawn="1"/>
        </p:nvSpPr>
        <p:spPr>
          <a:xfrm>
            <a:off x="-172872" y="6035038"/>
            <a:ext cx="12537743" cy="811938"/>
          </a:xfrm>
          <a:prstGeom prst="rect">
            <a:avLst/>
          </a:prstGeom>
          <a:solidFill>
            <a:srgbClr val="9ADA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733732" y="-2185876"/>
            <a:ext cx="7497171"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131193" y="4211182"/>
            <a:ext cx="8048193" cy="4527109"/>
          </a:xfrm>
          <a:prstGeom prst="rect">
            <a:avLst/>
          </a:prstGeom>
        </p:spPr>
      </p:pic>
      <p:pic>
        <p:nvPicPr>
          <p:cNvPr id="8" name="Picture 7">
            <a:extLst>
              <a:ext uri="{FF2B5EF4-FFF2-40B4-BE49-F238E27FC236}">
                <a16:creationId xmlns:a16="http://schemas.microsoft.com/office/drawing/2014/main" id="{7B32A228-9BFF-8743-9802-78DBE73CBF97}"/>
              </a:ext>
            </a:extLst>
          </p:cNvPr>
          <p:cNvPicPr>
            <a:picLocks noChangeAspect="1"/>
          </p:cNvPicPr>
          <p:nvPr userDrawn="1"/>
        </p:nvPicPr>
        <p:blipFill>
          <a:blip r:embed="rId8"/>
          <a:stretch>
            <a:fillRect/>
          </a:stretch>
        </p:blipFill>
        <p:spPr>
          <a:xfrm>
            <a:off x="9981752" y="6218174"/>
            <a:ext cx="1500565" cy="414401"/>
          </a:xfrm>
          <a:prstGeom prst="rect">
            <a:avLst/>
          </a:prstGeom>
        </p:spPr>
      </p:pic>
    </p:spTree>
    <p:extLst>
      <p:ext uri="{BB962C8B-B14F-4D97-AF65-F5344CB8AC3E}">
        <p14:creationId xmlns:p14="http://schemas.microsoft.com/office/powerpoint/2010/main" val="123469124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C86D4C-5474-EA48-87C1-45A886370B91}"/>
              </a:ext>
            </a:extLst>
          </p:cNvPr>
          <p:cNvSpPr/>
          <p:nvPr userDrawn="1"/>
        </p:nvSpPr>
        <p:spPr>
          <a:xfrm>
            <a:off x="-172872" y="6020970"/>
            <a:ext cx="12537743" cy="811938"/>
          </a:xfrm>
          <a:prstGeom prst="rect">
            <a:avLst/>
          </a:prstGeom>
          <a:solidFill>
            <a:srgbClr val="C2E3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733732" y="-2185876"/>
            <a:ext cx="7497171" cy="4001705"/>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1184932">
            <a:off x="-4115358" y="4205244"/>
            <a:ext cx="8048193" cy="4527109"/>
          </a:xfrm>
          <a:prstGeom prst="rect">
            <a:avLst/>
          </a:prstGeom>
        </p:spPr>
      </p:pic>
      <p:pic>
        <p:nvPicPr>
          <p:cNvPr id="8" name="Picture 7">
            <a:extLst>
              <a:ext uri="{FF2B5EF4-FFF2-40B4-BE49-F238E27FC236}">
                <a16:creationId xmlns:a16="http://schemas.microsoft.com/office/drawing/2014/main" id="{091E30F4-FFAB-A44E-8EC5-DCE5A2A9ACF0}"/>
              </a:ext>
            </a:extLst>
          </p:cNvPr>
          <p:cNvPicPr>
            <a:picLocks noChangeAspect="1"/>
          </p:cNvPicPr>
          <p:nvPr userDrawn="1"/>
        </p:nvPicPr>
        <p:blipFill>
          <a:blip r:embed="rId8"/>
          <a:stretch>
            <a:fillRect/>
          </a:stretch>
        </p:blipFill>
        <p:spPr>
          <a:xfrm>
            <a:off x="9981752" y="6204106"/>
            <a:ext cx="1500565" cy="414401"/>
          </a:xfrm>
          <a:prstGeom prst="rect">
            <a:avLst/>
          </a:prstGeom>
        </p:spPr>
      </p:pic>
    </p:spTree>
    <p:extLst>
      <p:ext uri="{BB962C8B-B14F-4D97-AF65-F5344CB8AC3E}">
        <p14:creationId xmlns:p14="http://schemas.microsoft.com/office/powerpoint/2010/main" val="85852601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44DBC-B741-B048-959B-8F46BCA45F73}"/>
              </a:ext>
            </a:extLst>
          </p:cNvPr>
          <p:cNvPicPr>
            <a:picLocks noChangeAspect="1"/>
          </p:cNvPicPr>
          <p:nvPr userDrawn="1"/>
        </p:nvPicPr>
        <p:blipFill>
          <a:blip r:embed="rId6"/>
          <a:stretch>
            <a:fillRect/>
          </a:stretch>
        </p:blipFill>
        <p:spPr>
          <a:xfrm rot="936038">
            <a:off x="7006655" y="-3883548"/>
            <a:ext cx="11784388" cy="6290059"/>
          </a:xfrm>
          <a:prstGeom prst="rect">
            <a:avLst/>
          </a:prstGeom>
        </p:spPr>
      </p:pic>
      <p:pic>
        <p:nvPicPr>
          <p:cNvPr id="5" name="Picture 4">
            <a:extLst>
              <a:ext uri="{FF2B5EF4-FFF2-40B4-BE49-F238E27FC236}">
                <a16:creationId xmlns:a16="http://schemas.microsoft.com/office/drawing/2014/main" id="{44264589-8610-7F44-8522-9003EC4E924E}"/>
              </a:ext>
            </a:extLst>
          </p:cNvPr>
          <p:cNvPicPr>
            <a:picLocks noChangeAspect="1"/>
          </p:cNvPicPr>
          <p:nvPr userDrawn="1"/>
        </p:nvPicPr>
        <p:blipFill>
          <a:blip r:embed="rId7"/>
          <a:stretch>
            <a:fillRect/>
          </a:stretch>
        </p:blipFill>
        <p:spPr>
          <a:xfrm rot="830852">
            <a:off x="-7021741" y="3678725"/>
            <a:ext cx="13246361" cy="7451079"/>
          </a:xfrm>
          <a:prstGeom prst="rect">
            <a:avLst/>
          </a:prstGeom>
        </p:spPr>
      </p:pic>
      <p:pic>
        <p:nvPicPr>
          <p:cNvPr id="6" name="Picture 5">
            <a:extLst>
              <a:ext uri="{FF2B5EF4-FFF2-40B4-BE49-F238E27FC236}">
                <a16:creationId xmlns:a16="http://schemas.microsoft.com/office/drawing/2014/main" id="{B5557013-3BBF-CE43-96FC-A74151FDD1B3}"/>
              </a:ext>
            </a:extLst>
          </p:cNvPr>
          <p:cNvPicPr>
            <a:picLocks noChangeAspect="1"/>
          </p:cNvPicPr>
          <p:nvPr userDrawn="1"/>
        </p:nvPicPr>
        <p:blipFill>
          <a:blip r:embed="rId8"/>
          <a:stretch>
            <a:fillRect/>
          </a:stretch>
        </p:blipFill>
        <p:spPr>
          <a:xfrm>
            <a:off x="9981752" y="6218174"/>
            <a:ext cx="1500565" cy="414401"/>
          </a:xfrm>
          <a:prstGeom prst="rect">
            <a:avLst/>
          </a:prstGeom>
        </p:spPr>
      </p:pic>
    </p:spTree>
    <p:extLst>
      <p:ext uri="{BB962C8B-B14F-4D97-AF65-F5344CB8AC3E}">
        <p14:creationId xmlns:p14="http://schemas.microsoft.com/office/powerpoint/2010/main" val="26243669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8F99-0193-704F-8C42-A3B8C859BEB3}"/>
              </a:ext>
            </a:extLst>
          </p:cNvPr>
          <p:cNvSpPr>
            <a:spLocks noGrp="1"/>
          </p:cNvSpPr>
          <p:nvPr>
            <p:ph type="ctrTitle"/>
          </p:nvPr>
        </p:nvSpPr>
        <p:spPr/>
        <p:txBody>
          <a:bodyPr/>
          <a:lstStyle/>
          <a:p>
            <a:r>
              <a:rPr lang="en-US" dirty="0"/>
              <a:t>About AADOCR</a:t>
            </a:r>
          </a:p>
        </p:txBody>
      </p:sp>
    </p:spTree>
    <p:extLst>
      <p:ext uri="{BB962C8B-B14F-4D97-AF65-F5344CB8AC3E}">
        <p14:creationId xmlns:p14="http://schemas.microsoft.com/office/powerpoint/2010/main" val="208000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1017431"/>
            <a:ext cx="10331116" cy="1334799"/>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1800" dirty="0">
                <a:solidFill>
                  <a:schemeClr val="tx2"/>
                </a:solidFill>
                <a:ea typeface="+mn-ea"/>
              </a:rPr>
              <a:t>An online platform where IADR members can engage throughout the year.</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IADR Community</a:t>
            </a:r>
          </a:p>
        </p:txBody>
      </p:sp>
      <p:pic>
        <p:nvPicPr>
          <p:cNvPr id="6" name="Picture 5" descr="A screenshot of a social media post&#10;&#10;Description automatically generated">
            <a:extLst>
              <a:ext uri="{FF2B5EF4-FFF2-40B4-BE49-F238E27FC236}">
                <a16:creationId xmlns:a16="http://schemas.microsoft.com/office/drawing/2014/main" id="{5178A321-3D0B-4B7E-9B0E-52B569BDC5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5988" y="1463520"/>
            <a:ext cx="6839139" cy="4377049"/>
          </a:xfrm>
          <a:prstGeom prst="rect">
            <a:avLst/>
          </a:prstGeom>
        </p:spPr>
      </p:pic>
      <p:pic>
        <p:nvPicPr>
          <p:cNvPr id="11" name="Picture 10" descr="A picture containing object, clock, drawing&#10;&#10;Description automatically generated">
            <a:extLst>
              <a:ext uri="{FF2B5EF4-FFF2-40B4-BE49-F238E27FC236}">
                <a16:creationId xmlns:a16="http://schemas.microsoft.com/office/drawing/2014/main" id="{3B2B6E58-7B75-4802-A4B6-17290561BE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2198588"/>
            <a:ext cx="2415913" cy="2044648"/>
          </a:xfrm>
          <a:prstGeom prst="rect">
            <a:avLst/>
          </a:prstGeom>
        </p:spPr>
      </p:pic>
    </p:spTree>
    <p:extLst>
      <p:ext uri="{BB962C8B-B14F-4D97-AF65-F5344CB8AC3E}">
        <p14:creationId xmlns:p14="http://schemas.microsoft.com/office/powerpoint/2010/main" val="4028097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E65CA5-A969-4FF1-84BC-C67425640021}"/>
              </a:ext>
            </a:extLst>
          </p:cNvPr>
          <p:cNvSpPr/>
          <p:nvPr/>
        </p:nvSpPr>
        <p:spPr>
          <a:xfrm>
            <a:off x="1171074" y="1909901"/>
            <a:ext cx="10197642" cy="3645877"/>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1017431"/>
            <a:ext cx="10331116" cy="1334799"/>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1800" dirty="0">
                <a:solidFill>
                  <a:srgbClr val="44546A"/>
                </a:solidFill>
                <a:ea typeface="+mn-ea"/>
              </a:rPr>
              <a:t>The AADOCR Community allows members to network, share, post, and comment on issues specific to the AADOCR.</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AADOCR Community</a:t>
            </a:r>
          </a:p>
        </p:txBody>
      </p:sp>
      <p:pic>
        <p:nvPicPr>
          <p:cNvPr id="3" name="Picture 2" descr="A screenshot of a video game&#10;&#10;Description automatically generated with low confidence">
            <a:extLst>
              <a:ext uri="{FF2B5EF4-FFF2-40B4-BE49-F238E27FC236}">
                <a16:creationId xmlns:a16="http://schemas.microsoft.com/office/drawing/2014/main" id="{B3EF70B1-2EDB-42E1-B7AD-9601D44F1B95}"/>
              </a:ext>
            </a:extLst>
          </p:cNvPr>
          <p:cNvPicPr>
            <a:picLocks noChangeAspect="1"/>
          </p:cNvPicPr>
          <p:nvPr/>
        </p:nvPicPr>
        <p:blipFill>
          <a:blip r:embed="rId3"/>
          <a:stretch>
            <a:fillRect/>
          </a:stretch>
        </p:blipFill>
        <p:spPr>
          <a:xfrm>
            <a:off x="1331495" y="2039221"/>
            <a:ext cx="9876800" cy="3387236"/>
          </a:xfrm>
          <a:prstGeom prst="rect">
            <a:avLst/>
          </a:prstGeom>
        </p:spPr>
      </p:pic>
    </p:spTree>
    <p:extLst>
      <p:ext uri="{BB962C8B-B14F-4D97-AF65-F5344CB8AC3E}">
        <p14:creationId xmlns:p14="http://schemas.microsoft.com/office/powerpoint/2010/main" val="94014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1017432"/>
            <a:ext cx="10331116"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1800" dirty="0">
                <a:solidFill>
                  <a:srgbClr val="44546A"/>
                </a:solidFill>
                <a:ea typeface="+mn-ea"/>
              </a:rPr>
              <a:t>Participate in live webinars and view past webinars on demand! </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IADR Webinar Connect Platform</a:t>
            </a:r>
          </a:p>
        </p:txBody>
      </p:sp>
      <p:sp>
        <p:nvSpPr>
          <p:cNvPr id="6" name="Rectangle 5">
            <a:extLst>
              <a:ext uri="{FF2B5EF4-FFF2-40B4-BE49-F238E27FC236}">
                <a16:creationId xmlns:a16="http://schemas.microsoft.com/office/drawing/2014/main" id="{8F970290-0314-4C5C-8A4C-F67F2616EC2B}"/>
              </a:ext>
            </a:extLst>
          </p:cNvPr>
          <p:cNvSpPr/>
          <p:nvPr/>
        </p:nvSpPr>
        <p:spPr>
          <a:xfrm>
            <a:off x="762759" y="1674586"/>
            <a:ext cx="11124441" cy="3667435"/>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0D47B88-BC3A-41FF-ACA1-7D82FA12C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0190" y="1764547"/>
            <a:ext cx="10889578" cy="3487512"/>
          </a:xfrm>
          <a:prstGeom prst="rect">
            <a:avLst/>
          </a:prstGeom>
        </p:spPr>
      </p:pic>
    </p:spTree>
    <p:extLst>
      <p:ext uri="{BB962C8B-B14F-4D97-AF65-F5344CB8AC3E}">
        <p14:creationId xmlns:p14="http://schemas.microsoft.com/office/powerpoint/2010/main" val="388539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altLang="en-US" sz="3600" dirty="0">
                <a:ea typeface="ＭＳ Ｐゴシック" pitchFamily="34" charset="-128"/>
              </a:rPr>
              <a:t>32 IADR Scientific Research Groups/Networks</a:t>
            </a:r>
            <a:endParaRPr lang="en-US" dirty="0"/>
          </a:p>
        </p:txBody>
      </p:sp>
      <p:sp>
        <p:nvSpPr>
          <p:cNvPr id="8" name="TextBox 7">
            <a:extLst>
              <a:ext uri="{FF2B5EF4-FFF2-40B4-BE49-F238E27FC236}">
                <a16:creationId xmlns:a16="http://schemas.microsoft.com/office/drawing/2014/main" id="{0DA4B0AC-4BAC-4DDF-8F5E-4628388B5AE1}"/>
              </a:ext>
            </a:extLst>
          </p:cNvPr>
          <p:cNvSpPr txBox="1"/>
          <p:nvPr/>
        </p:nvSpPr>
        <p:spPr>
          <a:xfrm>
            <a:off x="561473" y="1281473"/>
            <a:ext cx="3390900" cy="3970318"/>
          </a:xfrm>
          <a:prstGeom prst="rect">
            <a:avLst/>
          </a:prstGeom>
          <a:noFill/>
        </p:spPr>
        <p:txBody>
          <a:bodyPr wrap="square">
            <a:spAutoFit/>
          </a:bodyPr>
          <a:lstStyle/>
          <a:p>
            <a:pPr>
              <a:defRPr/>
            </a:pPr>
            <a:r>
              <a:rPr lang="en-US" b="1" dirty="0">
                <a:solidFill>
                  <a:srgbClr val="44546A"/>
                </a:solidFill>
                <a:latin typeface="Arial" panose="020B0604020202020204" pitchFamily="34" charset="0"/>
                <a:cs typeface="Arial" panose="020B0604020202020204" pitchFamily="34" charset="0"/>
              </a:rPr>
              <a:t>Scientific Groups (24)</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Behavioral, Epi &amp; </a:t>
            </a:r>
            <a:r>
              <a:rPr lang="en-US" dirty="0" err="1">
                <a:solidFill>
                  <a:srgbClr val="44546A"/>
                </a:solidFill>
                <a:latin typeface="Arial" panose="020B0604020202020204" pitchFamily="34" charset="0"/>
                <a:cs typeface="Arial" panose="020B0604020202020204" pitchFamily="34" charset="0"/>
              </a:rPr>
              <a:t>HSR</a:t>
            </a:r>
            <a:endParaRPr lang="en-US" dirty="0">
              <a:solidFill>
                <a:srgbClr val="44546A"/>
              </a:solidFill>
              <a:latin typeface="Arial" panose="020B0604020202020204" pitchFamily="34" charset="0"/>
              <a:cs typeface="Arial" panose="020B0604020202020204" pitchFamily="34" charset="0"/>
            </a:endParaRP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Cariology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Craniofacial Biology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Dental Anesthesiology &amp;</a:t>
            </a:r>
            <a:br>
              <a:rPr lang="en-US" dirty="0">
                <a:solidFill>
                  <a:srgbClr val="44546A"/>
                </a:solidFill>
                <a:latin typeface="Arial" panose="020B0604020202020204" pitchFamily="34" charset="0"/>
                <a:cs typeface="Arial" panose="020B0604020202020204" pitchFamily="34" charset="0"/>
              </a:rPr>
            </a:br>
            <a:r>
              <a:rPr lang="en-US" dirty="0">
                <a:solidFill>
                  <a:srgbClr val="44546A"/>
                </a:solidFill>
                <a:latin typeface="Arial" panose="020B0604020202020204" pitchFamily="34" charset="0"/>
                <a:cs typeface="Arial" panose="020B0604020202020204" pitchFamily="34" charset="0"/>
              </a:rPr>
              <a:t>Special Care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Dental Materials</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Diagnostic Sciences</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Education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Geriatric Oral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Implantology Microbiology/Immunology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Mineralized Tissue</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Neuroscience/TMJ</a:t>
            </a:r>
          </a:p>
        </p:txBody>
      </p:sp>
      <p:sp>
        <p:nvSpPr>
          <p:cNvPr id="11" name="TextBox 10">
            <a:extLst>
              <a:ext uri="{FF2B5EF4-FFF2-40B4-BE49-F238E27FC236}">
                <a16:creationId xmlns:a16="http://schemas.microsoft.com/office/drawing/2014/main" id="{165AFED3-14D5-4B04-9835-F9437B00EAB2}"/>
              </a:ext>
            </a:extLst>
          </p:cNvPr>
          <p:cNvSpPr txBox="1"/>
          <p:nvPr/>
        </p:nvSpPr>
        <p:spPr>
          <a:xfrm>
            <a:off x="3783247" y="1329210"/>
            <a:ext cx="3390900" cy="4247317"/>
          </a:xfrm>
          <a:prstGeom prst="rect">
            <a:avLst/>
          </a:prstGeom>
          <a:noFill/>
        </p:spPr>
        <p:txBody>
          <a:bodyPr wrap="square" rtlCol="0">
            <a:spAutoFit/>
          </a:bodyPr>
          <a:lstStyle/>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Nutrition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Oral &amp; Maxillofacial Surgery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Oral Health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Oral Medicine &amp; Pathology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Orthodontics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Pediatric Oral Health Research </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Periodontal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Pharmacology, Therapeutics &amp;Toxicology</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Prosthodontics Pulp Biology &amp; Regeneration</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Salivary Research</a:t>
            </a:r>
          </a:p>
          <a:p>
            <a:pPr marL="234950" indent="-234950">
              <a:buFontTx/>
              <a:buChar char="•"/>
              <a:defRPr/>
            </a:pPr>
            <a:r>
              <a:rPr lang="en-US" dirty="0">
                <a:solidFill>
                  <a:srgbClr val="44546A"/>
                </a:solidFill>
                <a:latin typeface="Arial" panose="020B0604020202020204" pitchFamily="34" charset="0"/>
                <a:cs typeface="Arial" panose="020B0604020202020204" pitchFamily="34" charset="0"/>
              </a:rPr>
              <a:t>Stem Cell Biology</a:t>
            </a:r>
          </a:p>
          <a:p>
            <a:endParaRPr lang="en-US" dirty="0">
              <a:solidFill>
                <a:srgbClr val="44546A"/>
              </a:solidFill>
            </a:endParaRPr>
          </a:p>
        </p:txBody>
      </p:sp>
      <p:sp>
        <p:nvSpPr>
          <p:cNvPr id="12" name="TextBox 11">
            <a:extLst>
              <a:ext uri="{FF2B5EF4-FFF2-40B4-BE49-F238E27FC236}">
                <a16:creationId xmlns:a16="http://schemas.microsoft.com/office/drawing/2014/main" id="{AD1B390B-864E-4A8C-B94F-1332B463B7BA}"/>
              </a:ext>
            </a:extLst>
          </p:cNvPr>
          <p:cNvSpPr txBox="1"/>
          <p:nvPr/>
        </p:nvSpPr>
        <p:spPr>
          <a:xfrm>
            <a:off x="7448467" y="1323586"/>
            <a:ext cx="4331368" cy="3693319"/>
          </a:xfrm>
          <a:prstGeom prst="rect">
            <a:avLst/>
          </a:prstGeom>
          <a:noFill/>
        </p:spPr>
        <p:txBody>
          <a:bodyPr wrap="square">
            <a:spAutoFit/>
          </a:bodyPr>
          <a:lstStyle/>
          <a:p>
            <a:pPr marL="234950" indent="-234950">
              <a:defRPr/>
            </a:pPr>
            <a:r>
              <a:rPr lang="en-US" b="1" dirty="0">
                <a:solidFill>
                  <a:srgbClr val="44546A"/>
                </a:solidFill>
                <a:latin typeface="Arial" panose="020B0604020202020204" pitchFamily="34" charset="0"/>
                <a:cs typeface="Arial" panose="020B0604020202020204" pitchFamily="34" charset="0"/>
              </a:rPr>
              <a:t>Networks (8)</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Clinical and Translational Science</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e-Oral Health Network </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Evidence-based Dentistry </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Global Oral Health Inequalities Research </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International Network for Orofacial Pain and Related Disorders Methodology (INfORM)</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Network for Practice-based Research</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Student Training and Research (STAR)</a:t>
            </a:r>
          </a:p>
          <a:p>
            <a:pPr marL="234950" indent="-234950">
              <a:buFont typeface="Arial" pitchFamily="34" charset="0"/>
              <a:buChar char="•"/>
              <a:defRPr/>
            </a:pPr>
            <a:r>
              <a:rPr lang="en-US" dirty="0">
                <a:solidFill>
                  <a:srgbClr val="44546A"/>
                </a:solidFill>
                <a:latin typeface="Arial" panose="020B0604020202020204" pitchFamily="34" charset="0"/>
                <a:cs typeface="Arial" panose="020B0604020202020204" pitchFamily="34" charset="0"/>
              </a:rPr>
              <a:t>Women in Science Network</a:t>
            </a:r>
          </a:p>
        </p:txBody>
      </p:sp>
    </p:spTree>
    <p:extLst>
      <p:ext uri="{BB962C8B-B14F-4D97-AF65-F5344CB8AC3E}">
        <p14:creationId xmlns:p14="http://schemas.microsoft.com/office/powerpoint/2010/main" val="2623487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3721100" y="991936"/>
            <a:ext cx="7556500" cy="4278564"/>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l" fontAlgn="base">
              <a:buNone/>
            </a:pPr>
            <a:r>
              <a:rPr lang="en-US" sz="1800" b="0" i="0" dirty="0">
                <a:solidFill>
                  <a:srgbClr val="44546A"/>
                </a:solidFill>
                <a:effectLst/>
              </a:rPr>
              <a:t>Full </a:t>
            </a:r>
            <a:r>
              <a:rPr lang="en-US" sz="1800" b="0" i="1" dirty="0">
                <a:solidFill>
                  <a:srgbClr val="44546A"/>
                </a:solidFill>
                <a:effectLst/>
              </a:rPr>
              <a:t>2021 Journal Citation Reports</a:t>
            </a:r>
            <a:r>
              <a:rPr lang="en-US" sz="1800" b="0" i="0" dirty="0">
                <a:solidFill>
                  <a:srgbClr val="44546A"/>
                </a:solidFill>
                <a:effectLst/>
              </a:rPr>
              <a:t>™ results for the </a:t>
            </a:r>
            <a:r>
              <a:rPr lang="en-US" sz="1800" b="0" i="1" dirty="0">
                <a:solidFill>
                  <a:srgbClr val="44546A"/>
                </a:solidFill>
                <a:effectLst/>
              </a:rPr>
              <a:t>JDR</a:t>
            </a:r>
            <a:r>
              <a:rPr lang="en-US" sz="1800" b="0" i="0" dirty="0">
                <a:solidFill>
                  <a:srgbClr val="44546A"/>
                </a:solidFill>
                <a:effectLst/>
              </a:rPr>
              <a:t>:</a:t>
            </a:r>
          </a:p>
          <a:p>
            <a:pPr marL="0" indent="0" algn="l" fontAlgn="base">
              <a:buNone/>
            </a:pPr>
            <a:endParaRPr lang="en-US" sz="1800" dirty="0">
              <a:solidFill>
                <a:srgbClr val="44546A"/>
              </a:solidFill>
            </a:endParaRPr>
          </a:p>
          <a:p>
            <a:pPr marL="742950" lvl="1" indent="-285750">
              <a:buFont typeface="Arial" panose="020B0604020202020204" pitchFamily="34" charset="0"/>
              <a:buChar char="•"/>
            </a:pPr>
            <a:r>
              <a:rPr lang="en-US" sz="1800" b="0" i="0" dirty="0">
                <a:solidFill>
                  <a:srgbClr val="44546A"/>
                </a:solidFill>
                <a:effectLst/>
                <a:latin typeface="Arial" panose="020B0604020202020204" pitchFamily="34" charset="0"/>
                <a:cs typeface="Arial" panose="020B0604020202020204" pitchFamily="34" charset="0"/>
              </a:rPr>
              <a:t>2-year Journal Impact Factor™: 6.116, ranking #5 of 91 journals</a:t>
            </a:r>
          </a:p>
          <a:p>
            <a:pPr marL="742950" lvl="1" indent="-285750">
              <a:buFont typeface="Arial" panose="020B0604020202020204" pitchFamily="34" charset="0"/>
              <a:buChar char="•"/>
            </a:pPr>
            <a:r>
              <a:rPr lang="en-US" sz="1800" b="0" i="0" dirty="0">
                <a:solidFill>
                  <a:srgbClr val="44546A"/>
                </a:solidFill>
                <a:effectLst/>
                <a:latin typeface="Arial" panose="020B0604020202020204" pitchFamily="34" charset="0"/>
                <a:cs typeface="Arial" panose="020B0604020202020204" pitchFamily="34" charset="0"/>
              </a:rPr>
              <a:t>5-year Journal Impact Factor™: 7.199, ranking #3 of 91 journals</a:t>
            </a:r>
          </a:p>
          <a:p>
            <a:pPr marL="742950" lvl="1" indent="-285750">
              <a:buFont typeface="Arial" panose="020B0604020202020204" pitchFamily="34" charset="0"/>
              <a:buChar char="•"/>
            </a:pPr>
            <a:r>
              <a:rPr lang="en-US" sz="1800" b="0" i="0" dirty="0">
                <a:solidFill>
                  <a:srgbClr val="44546A"/>
                </a:solidFill>
                <a:effectLst/>
                <a:latin typeface="Arial" panose="020B0604020202020204" pitchFamily="34" charset="0"/>
                <a:cs typeface="Arial" panose="020B0604020202020204" pitchFamily="34" charset="0"/>
              </a:rPr>
              <a:t>Eigenfactor: 0.01683, ranking #1 of 91 journals</a:t>
            </a:r>
          </a:p>
          <a:p>
            <a:pPr marL="742950" lvl="1" indent="-285750">
              <a:buFont typeface="Arial" panose="020B0604020202020204" pitchFamily="34" charset="0"/>
              <a:buChar char="•"/>
            </a:pPr>
            <a:r>
              <a:rPr lang="en-US" sz="1800" b="0" i="0" dirty="0">
                <a:solidFill>
                  <a:srgbClr val="44546A"/>
                </a:solidFill>
                <a:effectLst/>
                <a:latin typeface="Arial" panose="020B0604020202020204" pitchFamily="34" charset="0"/>
                <a:cs typeface="Arial" panose="020B0604020202020204" pitchFamily="34" charset="0"/>
              </a:rPr>
              <a:t>Total citations: 26,197, ranking #1 of 91 journals</a:t>
            </a:r>
          </a:p>
          <a:p>
            <a:pPr marL="742950" lvl="1" indent="-285750">
              <a:buFont typeface="Arial" panose="020B0604020202020204" pitchFamily="34" charset="0"/>
              <a:buChar char="•"/>
            </a:pPr>
            <a:r>
              <a:rPr lang="en-US" sz="1800" b="0" i="0" dirty="0">
                <a:solidFill>
                  <a:srgbClr val="44546A"/>
                </a:solidFill>
                <a:effectLst/>
                <a:latin typeface="Arial" panose="020B0604020202020204" pitchFamily="34" charset="0"/>
                <a:cs typeface="Arial" panose="020B0604020202020204" pitchFamily="34" charset="0"/>
              </a:rPr>
              <a:t>Journal Citation Indicator: 2.39, ranking #2 of 91 journals</a:t>
            </a:r>
          </a:p>
          <a:p>
            <a:pPr marL="742950" lvl="1" indent="-285750">
              <a:buFont typeface="Arial" panose="020B0604020202020204" pitchFamily="34" charset="0"/>
              <a:buChar char="•"/>
            </a:pPr>
            <a:r>
              <a:rPr lang="en-US" sz="1800" b="0" i="0" dirty="0">
                <a:solidFill>
                  <a:srgbClr val="44546A"/>
                </a:solidFill>
                <a:effectLst/>
                <a:latin typeface="Arial" panose="020B0604020202020204" pitchFamily="34" charset="0"/>
                <a:cs typeface="Arial" panose="020B0604020202020204" pitchFamily="34" charset="0"/>
              </a:rPr>
              <a:t>Article Influence Score: 1.726, ranking #3 of 91 journals</a:t>
            </a:r>
            <a:r>
              <a:rPr lang="en-US" sz="1800" dirty="0">
                <a:solidFill>
                  <a:srgbClr val="44546A"/>
                </a:solidFill>
                <a:ea typeface="+mn-ea"/>
              </a:rPr>
              <a:t> </a:t>
            </a:r>
          </a:p>
          <a:p>
            <a:pPr marL="0" indent="0" algn="l" fontAlgn="base">
              <a:buNone/>
            </a:pPr>
            <a:endParaRPr lang="en-US" sz="1800" b="0" i="0" dirty="0">
              <a:solidFill>
                <a:srgbClr val="44546A"/>
              </a:solidFill>
              <a:effectLst/>
            </a:endParaRPr>
          </a:p>
          <a:p>
            <a:pPr marL="285750" indent="-285750" algn="l" fontAlgn="base">
              <a:buFont typeface="Arial" panose="020B0604020202020204" pitchFamily="34" charset="0"/>
              <a:buChar char="•"/>
            </a:pPr>
            <a:r>
              <a:rPr lang="en-US" sz="1800" b="0" i="0" dirty="0">
                <a:solidFill>
                  <a:srgbClr val="44546A"/>
                </a:solidFill>
                <a:effectLst/>
              </a:rPr>
              <a:t>Average time from submission to first decision: 16.5 days</a:t>
            </a:r>
          </a:p>
          <a:p>
            <a:pPr marL="285750" indent="-285750" algn="l" fontAlgn="base">
              <a:buFont typeface="Arial" panose="020B0604020202020204" pitchFamily="34" charset="0"/>
              <a:buChar char="•"/>
            </a:pPr>
            <a:r>
              <a:rPr lang="en-US" sz="1800" b="0" i="0" dirty="0">
                <a:solidFill>
                  <a:srgbClr val="44546A"/>
                </a:solidFill>
                <a:effectLst/>
              </a:rPr>
              <a:t>Average time from acceptance to online publication: 31 days</a:t>
            </a:r>
          </a:p>
          <a:p>
            <a:pPr marL="285750" indent="-285750" algn="l" fontAlgn="base">
              <a:buFont typeface="Arial" panose="020B0604020202020204" pitchFamily="34" charset="0"/>
              <a:buChar char="•"/>
            </a:pPr>
            <a:r>
              <a:rPr lang="en-US" sz="1800" b="0" i="0" dirty="0">
                <a:solidFill>
                  <a:srgbClr val="44546A"/>
                </a:solidFill>
                <a:effectLst/>
              </a:rPr>
              <a:t>Published manuscripts appear in print and </a:t>
            </a:r>
            <a:r>
              <a:rPr lang="en-US" sz="1800" b="0" i="0" dirty="0" err="1">
                <a:solidFill>
                  <a:srgbClr val="44546A"/>
                </a:solidFill>
                <a:effectLst/>
              </a:rPr>
              <a:t>OnlineFirst</a:t>
            </a:r>
            <a:r>
              <a:rPr lang="en-US" sz="1800" b="0" i="0" dirty="0">
                <a:solidFill>
                  <a:srgbClr val="44546A"/>
                </a:solidFill>
                <a:effectLst/>
              </a:rPr>
              <a:t>, by which forthcoming articles are published online before they are scheduled  to appear in print.</a:t>
            </a:r>
          </a:p>
          <a:p>
            <a:pPr marL="285750" indent="-285750" algn="l" fontAlgn="base">
              <a:buFont typeface="Arial" panose="020B0604020202020204" pitchFamily="34" charset="0"/>
              <a:buChar char="•"/>
            </a:pPr>
            <a:r>
              <a:rPr lang="en-US" sz="1800" b="0" i="0" dirty="0">
                <a:solidFill>
                  <a:srgbClr val="44546A"/>
                </a:solidFill>
                <a:effectLst/>
              </a:rPr>
              <a:t>COVID-19 research manuscripts are eligible for fast-track review. </a:t>
            </a: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altLang="en-US" i="1" dirty="0">
                <a:ea typeface="ＭＳ Ｐゴシック" pitchFamily="34" charset="-128"/>
              </a:rPr>
              <a:t>Journal of Dental Research</a:t>
            </a:r>
            <a:endParaRPr lang="en-US" dirty="0"/>
          </a:p>
        </p:txBody>
      </p:sp>
      <p:pic>
        <p:nvPicPr>
          <p:cNvPr id="8" name="Picture 2" descr="Cover image for latest issue of {{Journal of Dental Research}}">
            <a:extLst>
              <a:ext uri="{FF2B5EF4-FFF2-40B4-BE49-F238E27FC236}">
                <a16:creationId xmlns:a16="http://schemas.microsoft.com/office/drawing/2014/main" id="{48571B2A-B3AB-43B7-B210-2C3C057A1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78568"/>
            <a:ext cx="2921957" cy="379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ircle, twitter icon - Free download on Iconfinder">
            <a:extLst>
              <a:ext uri="{FF2B5EF4-FFF2-40B4-BE49-F238E27FC236}">
                <a16:creationId xmlns:a16="http://schemas.microsoft.com/office/drawing/2014/main" id="{E928CBFD-57CD-4812-8FB5-67CE4BCB1D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9361" y="5518187"/>
            <a:ext cx="400360" cy="4003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483FD3E-EDB5-4C1E-9D38-5C763E6D15A8}"/>
              </a:ext>
            </a:extLst>
          </p:cNvPr>
          <p:cNvSpPr txBox="1">
            <a:spLocks/>
          </p:cNvSpPr>
          <p:nvPr/>
        </p:nvSpPr>
        <p:spPr>
          <a:xfrm>
            <a:off x="7889721" y="5541272"/>
            <a:ext cx="4429279"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l" fontAlgn="base">
              <a:buNone/>
            </a:pPr>
            <a:r>
              <a:rPr lang="en-US" sz="1800" b="0" i="0" dirty="0">
                <a:solidFill>
                  <a:srgbClr val="44546A"/>
                </a:solidFill>
                <a:effectLst/>
              </a:rPr>
              <a:t>Follow the </a:t>
            </a:r>
            <a:r>
              <a:rPr lang="en-US" sz="1800" b="0" i="1" dirty="0">
                <a:solidFill>
                  <a:srgbClr val="44546A"/>
                </a:solidFill>
                <a:effectLst/>
              </a:rPr>
              <a:t>JDR </a:t>
            </a:r>
            <a:r>
              <a:rPr lang="en-US" sz="1800" b="0" i="0" dirty="0">
                <a:solidFill>
                  <a:srgbClr val="44546A"/>
                </a:solidFill>
                <a:effectLst/>
              </a:rPr>
              <a:t>on Twitter @JDentRes</a:t>
            </a: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13" name="Title 1">
            <a:extLst>
              <a:ext uri="{FF2B5EF4-FFF2-40B4-BE49-F238E27FC236}">
                <a16:creationId xmlns:a16="http://schemas.microsoft.com/office/drawing/2014/main" id="{B7699E29-0395-4EF2-AF87-1EDB0513A7FF}"/>
              </a:ext>
            </a:extLst>
          </p:cNvPr>
          <p:cNvSpPr txBox="1">
            <a:spLocks/>
          </p:cNvSpPr>
          <p:nvPr/>
        </p:nvSpPr>
        <p:spPr>
          <a:xfrm>
            <a:off x="609600" y="4873802"/>
            <a:ext cx="2921957"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ctr" fontAlgn="base">
              <a:buNone/>
            </a:pPr>
            <a:r>
              <a:rPr lang="en-US" sz="1800" b="1" i="0" dirty="0">
                <a:solidFill>
                  <a:srgbClr val="44546A"/>
                </a:solidFill>
                <a:effectLst/>
              </a:rPr>
              <a:t>www.iadr.org/</a:t>
            </a:r>
            <a:r>
              <a:rPr lang="en-US" sz="1800" b="1" i="0" dirty="0" err="1">
                <a:solidFill>
                  <a:srgbClr val="44546A"/>
                </a:solidFill>
                <a:effectLst/>
              </a:rPr>
              <a:t>jdr</a:t>
            </a:r>
            <a:endParaRPr lang="en-US" sz="1800" b="1" i="0" dirty="0">
              <a:solidFill>
                <a:srgbClr val="44546A"/>
              </a:solidFill>
              <a:effectLst/>
            </a:endParaRPr>
          </a:p>
          <a:p>
            <a:pPr marL="285750" indent="-285750" algn="ctr" fontAlgn="base">
              <a:buFont typeface="Arial" panose="020B0604020202020204" pitchFamily="34" charset="0"/>
              <a:buChar char="•"/>
            </a:pPr>
            <a:endParaRPr lang="en-US" sz="1800" b="1" i="0" dirty="0">
              <a:solidFill>
                <a:schemeClr val="tx1"/>
              </a:solidFill>
              <a:effectLst/>
            </a:endParaRPr>
          </a:p>
          <a:p>
            <a:pPr marL="285750" indent="-285750" algn="ctr" fontAlgn="base">
              <a:buFont typeface="Arial" panose="020B0604020202020204" pitchFamily="34" charset="0"/>
              <a:buChar char="•"/>
            </a:pPr>
            <a:endParaRPr lang="en-US" sz="1800" b="1" i="0" dirty="0">
              <a:solidFill>
                <a:schemeClr val="tx1"/>
              </a:solidFill>
              <a:effectLst/>
            </a:endParaRPr>
          </a:p>
        </p:txBody>
      </p:sp>
    </p:spTree>
    <p:extLst>
      <p:ext uri="{BB962C8B-B14F-4D97-AF65-F5344CB8AC3E}">
        <p14:creationId xmlns:p14="http://schemas.microsoft.com/office/powerpoint/2010/main" val="1337354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3721100" y="991936"/>
            <a:ext cx="7556500" cy="4278564"/>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285750" indent="-285750" algn="l" fontAlgn="base">
              <a:buFont typeface="Arial" panose="020B0604020202020204" pitchFamily="34" charset="0"/>
              <a:buChar char="•"/>
            </a:pPr>
            <a:r>
              <a:rPr lang="en-US" sz="1800" b="0" i="0" dirty="0">
                <a:solidFill>
                  <a:srgbClr val="44546A"/>
                </a:solidFill>
                <a:effectLst/>
              </a:rPr>
              <a:t>The </a:t>
            </a:r>
            <a:r>
              <a:rPr lang="en-US" sz="1800" b="0" i="1" dirty="0">
                <a:solidFill>
                  <a:srgbClr val="44546A"/>
                </a:solidFill>
                <a:effectLst/>
              </a:rPr>
              <a:t>JDR CTR </a:t>
            </a:r>
            <a:r>
              <a:rPr lang="en-US" sz="1800" b="0" i="0" dirty="0">
                <a:solidFill>
                  <a:srgbClr val="44546A"/>
                </a:solidFill>
                <a:effectLst/>
              </a:rPr>
              <a:t>has been accepted for inclusion in MEDLINE!</a:t>
            </a: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r>
              <a:rPr lang="en-US" sz="1800" b="0" i="1" dirty="0">
                <a:solidFill>
                  <a:srgbClr val="44546A"/>
                </a:solidFill>
                <a:effectLst/>
              </a:rPr>
              <a:t>JDR Clinical &amp; Translational Research</a:t>
            </a:r>
            <a:r>
              <a:rPr lang="en-US" sz="1800" b="0" i="0" dirty="0">
                <a:solidFill>
                  <a:srgbClr val="44546A"/>
                </a:solidFill>
                <a:effectLst/>
              </a:rPr>
              <a:t> focuses on publishing original dental, oral and craniofacial research at the interface between discovery science, and clinical application with the translation of research into healthcare delivery systems at the individual patient, clinical practice and community levels.</a:t>
            </a: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r>
              <a:rPr lang="en-US" sz="1800" b="0" i="0" dirty="0">
                <a:solidFill>
                  <a:srgbClr val="44546A"/>
                </a:solidFill>
                <a:effectLst/>
              </a:rPr>
              <a:t>Average time from submission to first decision: 29.5 days </a:t>
            </a: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r>
              <a:rPr lang="en-US" sz="1800" b="0" i="0" dirty="0">
                <a:solidFill>
                  <a:srgbClr val="44546A"/>
                </a:solidFill>
                <a:effectLst/>
              </a:rPr>
              <a:t>Average time from acceptance to online publication: 28 days</a:t>
            </a: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r>
              <a:rPr lang="en-US" sz="1800" b="0" i="0" dirty="0">
                <a:solidFill>
                  <a:srgbClr val="44546A"/>
                </a:solidFill>
                <a:effectLst/>
              </a:rPr>
              <a:t>COVID-19 research manuscripts are eligible for fast-track review.</a:t>
            </a:r>
          </a:p>
          <a:p>
            <a:pPr marL="0" indent="0" algn="l" fontAlgn="base">
              <a:buNone/>
            </a:pPr>
            <a:endParaRPr lang="en-US" sz="1800" b="0" i="0" dirty="0">
              <a:solidFill>
                <a:srgbClr val="44546A"/>
              </a:solidFill>
              <a:effectLst/>
            </a:endParaRPr>
          </a:p>
          <a:p>
            <a:pPr marL="0" indent="0" algn="l" fontAlgn="base">
              <a:buNone/>
            </a:pPr>
            <a:endParaRPr lang="en-US" sz="1800" b="0" i="0" dirty="0">
              <a:solidFill>
                <a:srgbClr val="44546A"/>
              </a:solidFill>
              <a:effectLst/>
            </a:endParaRPr>
          </a:p>
          <a:p>
            <a:pPr marL="0" indent="0" algn="l" fontAlgn="base">
              <a:buNone/>
            </a:pPr>
            <a:endParaRPr lang="en-US" sz="1800" b="0" i="0" dirty="0">
              <a:solidFill>
                <a:srgbClr val="44546A"/>
              </a:solidFill>
              <a:effectLst/>
            </a:endParaRPr>
          </a:p>
          <a:p>
            <a:pPr marL="0" indent="0" algn="l" fontAlgn="base">
              <a:buNone/>
            </a:pPr>
            <a:endParaRPr lang="en-US" sz="1800" dirty="0">
              <a:solidFill>
                <a:srgbClr val="44546A"/>
              </a:solidFill>
            </a:endParaRP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altLang="en-US" i="1" dirty="0">
                <a:latin typeface="Gill Sans MT" panose="020B0502020104020203" pitchFamily="34" charset="0"/>
                <a:ea typeface="ＭＳ Ｐゴシック" pitchFamily="34" charset="-128"/>
              </a:rPr>
              <a:t>JDR Clinical &amp; Translational Research</a:t>
            </a:r>
            <a:endParaRPr lang="en-US" dirty="0"/>
          </a:p>
        </p:txBody>
      </p:sp>
      <p:pic>
        <p:nvPicPr>
          <p:cNvPr id="11" name="Picture 2" descr="Circle, twitter icon - Free download on Iconfinder">
            <a:extLst>
              <a:ext uri="{FF2B5EF4-FFF2-40B4-BE49-F238E27FC236}">
                <a16:creationId xmlns:a16="http://schemas.microsoft.com/office/drawing/2014/main" id="{E928CBFD-57CD-4812-8FB5-67CE4BCB1D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088" y="5482594"/>
            <a:ext cx="400360" cy="4003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483FD3E-EDB5-4C1E-9D38-5C763E6D15A8}"/>
              </a:ext>
            </a:extLst>
          </p:cNvPr>
          <p:cNvSpPr txBox="1">
            <a:spLocks/>
          </p:cNvSpPr>
          <p:nvPr/>
        </p:nvSpPr>
        <p:spPr>
          <a:xfrm>
            <a:off x="6632448" y="5541272"/>
            <a:ext cx="5686553"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l" fontAlgn="base">
              <a:buNone/>
            </a:pPr>
            <a:r>
              <a:rPr lang="en-US" sz="1800" dirty="0">
                <a:solidFill>
                  <a:srgbClr val="44546A"/>
                </a:solidFill>
              </a:rPr>
              <a:t>Follow </a:t>
            </a:r>
            <a:r>
              <a:rPr lang="en-US" sz="1800" b="0" i="0" dirty="0">
                <a:solidFill>
                  <a:srgbClr val="44546A"/>
                </a:solidFill>
                <a:effectLst/>
              </a:rPr>
              <a:t>the </a:t>
            </a:r>
            <a:r>
              <a:rPr lang="en-US" sz="1800" b="0" i="1" dirty="0">
                <a:solidFill>
                  <a:srgbClr val="44546A"/>
                </a:solidFill>
                <a:effectLst/>
              </a:rPr>
              <a:t>JDR CTR </a:t>
            </a:r>
            <a:r>
              <a:rPr lang="en-US" sz="1800" b="0" i="0" dirty="0">
                <a:solidFill>
                  <a:srgbClr val="44546A"/>
                </a:solidFill>
                <a:effectLst/>
              </a:rPr>
              <a:t>on Twitter @JDRClinTransRes!</a:t>
            </a:r>
          </a:p>
          <a:p>
            <a:pPr marL="0" indent="0" algn="l" fontAlgn="base">
              <a:buNone/>
            </a:pPr>
            <a:endParaRPr lang="en-US" sz="1800" b="0" i="0" dirty="0">
              <a:solidFill>
                <a:srgbClr val="44546A"/>
              </a:solidFill>
              <a:effectLst/>
            </a:endParaRPr>
          </a:p>
          <a:p>
            <a:pPr marL="285750" indent="-285750" algn="l" fontAlgn="base">
              <a:buFont typeface="Arial" panose="020B0604020202020204" pitchFamily="34" charset="0"/>
              <a:buChar char="•"/>
            </a:pPr>
            <a:endParaRPr lang="en-US" sz="1800" b="0" i="0" dirty="0">
              <a:solidFill>
                <a:srgbClr val="44546A"/>
              </a:solidFill>
              <a:effectLst/>
            </a:endParaRP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13" name="Title 1">
            <a:extLst>
              <a:ext uri="{FF2B5EF4-FFF2-40B4-BE49-F238E27FC236}">
                <a16:creationId xmlns:a16="http://schemas.microsoft.com/office/drawing/2014/main" id="{B7699E29-0395-4EF2-AF87-1EDB0513A7FF}"/>
              </a:ext>
            </a:extLst>
          </p:cNvPr>
          <p:cNvSpPr txBox="1">
            <a:spLocks/>
          </p:cNvSpPr>
          <p:nvPr/>
        </p:nvSpPr>
        <p:spPr>
          <a:xfrm>
            <a:off x="670561" y="4873802"/>
            <a:ext cx="2816012" cy="49718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0" indent="0" algn="ctr" fontAlgn="base">
              <a:buNone/>
            </a:pPr>
            <a:r>
              <a:rPr lang="en-US" sz="1800" b="1" i="0" dirty="0">
                <a:solidFill>
                  <a:srgbClr val="44546A"/>
                </a:solidFill>
                <a:effectLst/>
              </a:rPr>
              <a:t>www.iadr.org/</a:t>
            </a:r>
            <a:r>
              <a:rPr lang="en-US" sz="1800" b="1" i="0" dirty="0" err="1">
                <a:solidFill>
                  <a:srgbClr val="44546A"/>
                </a:solidFill>
                <a:effectLst/>
              </a:rPr>
              <a:t>jdrctr</a:t>
            </a:r>
            <a:endParaRPr lang="en-US" sz="1800" b="1" i="0" dirty="0">
              <a:solidFill>
                <a:srgbClr val="44546A"/>
              </a:solidFill>
              <a:effectLst/>
            </a:endParaRPr>
          </a:p>
          <a:p>
            <a:pPr marL="285750" indent="-285750" algn="ctr" fontAlgn="base">
              <a:buFont typeface="Arial" panose="020B0604020202020204" pitchFamily="34" charset="0"/>
              <a:buChar char="•"/>
            </a:pPr>
            <a:endParaRPr lang="en-US" sz="1800" b="1" i="0" dirty="0">
              <a:solidFill>
                <a:srgbClr val="44546A"/>
              </a:solidFill>
              <a:effectLst/>
            </a:endParaRPr>
          </a:p>
          <a:p>
            <a:pPr marL="285750" indent="-285750" algn="ctr" fontAlgn="base">
              <a:buFont typeface="Arial" panose="020B0604020202020204" pitchFamily="34" charset="0"/>
              <a:buChar char="•"/>
            </a:pPr>
            <a:endParaRPr lang="en-US" sz="1800" b="1" i="0" dirty="0">
              <a:solidFill>
                <a:srgbClr val="44546A"/>
              </a:solidFill>
              <a:effectLst/>
            </a:endParaRPr>
          </a:p>
        </p:txBody>
      </p:sp>
      <p:pic>
        <p:nvPicPr>
          <p:cNvPr id="10" name="Picture 4" descr="Issues">
            <a:extLst>
              <a:ext uri="{FF2B5EF4-FFF2-40B4-BE49-F238E27FC236}">
                <a16:creationId xmlns:a16="http://schemas.microsoft.com/office/drawing/2014/main" id="{693DE250-0ED8-4B8E-9A87-D0898E7B72B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560" y="1097385"/>
            <a:ext cx="281601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89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4546600" y="1690436"/>
            <a:ext cx="6731000" cy="393700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lgn="l" fontAlgn="base"/>
            <a:r>
              <a:rPr lang="en-US" sz="3200" b="0" i="0" dirty="0">
                <a:solidFill>
                  <a:srgbClr val="44546A"/>
                </a:solidFill>
                <a:effectLst/>
              </a:rPr>
              <a:t>As part of your IADR membership benefits, through the IADR CE On Demand library you have access to the recordings from IADR meetings. Recordings are available from the 2016, 2017, 2018, 2019, and 2020 meetings. </a:t>
            </a:r>
          </a:p>
          <a:p>
            <a:pPr algn="l" fontAlgn="base"/>
            <a:endParaRPr lang="en-US" sz="1800" b="0" i="0" dirty="0">
              <a:solidFill>
                <a:srgbClr val="44546A"/>
              </a:solidFill>
              <a:effectLst/>
            </a:endParaRPr>
          </a:p>
          <a:p>
            <a:pPr marL="0" indent="0" algn="l" fontAlgn="base">
              <a:buNone/>
            </a:pPr>
            <a:endParaRPr lang="en-US" sz="1800" b="0" i="0" dirty="0">
              <a:solidFill>
                <a:srgbClr val="44546A"/>
              </a:solidFill>
              <a:effectLst/>
            </a:endParaRPr>
          </a:p>
          <a:p>
            <a:pPr marL="0" indent="0" algn="l" fontAlgn="base">
              <a:buNone/>
            </a:pPr>
            <a:endParaRPr lang="en-US" sz="1800" b="0" i="0" dirty="0">
              <a:solidFill>
                <a:srgbClr val="44546A"/>
              </a:solidFill>
              <a:effectLst/>
            </a:endParaRPr>
          </a:p>
          <a:p>
            <a:pPr marL="0" indent="0" algn="l" fontAlgn="base">
              <a:buNone/>
            </a:pPr>
            <a:endParaRPr lang="en-US" sz="1800" b="0" i="0" dirty="0">
              <a:solidFill>
                <a:srgbClr val="44546A"/>
              </a:solidFill>
              <a:effectLst/>
            </a:endParaRPr>
          </a:p>
          <a:p>
            <a:pPr marL="0" indent="0" algn="l" fontAlgn="base">
              <a:buNone/>
            </a:pPr>
            <a:endParaRPr lang="en-US" sz="1800" dirty="0">
              <a:solidFill>
                <a:srgbClr val="44546A"/>
              </a:solidFill>
            </a:endParaRP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altLang="en-US" dirty="0">
                <a:latin typeface="Gill Sans MT" panose="020B0502020104020203" pitchFamily="34" charset="0"/>
                <a:ea typeface="ＭＳ Ｐゴシック" pitchFamily="34" charset="-128"/>
              </a:rPr>
              <a:t>IADR CE On Demand</a:t>
            </a:r>
            <a:endParaRPr lang="en-US" dirty="0"/>
          </a:p>
        </p:txBody>
      </p:sp>
      <p:pic>
        <p:nvPicPr>
          <p:cNvPr id="8" name="Picture 7">
            <a:extLst>
              <a:ext uri="{FF2B5EF4-FFF2-40B4-BE49-F238E27FC236}">
                <a16:creationId xmlns:a16="http://schemas.microsoft.com/office/drawing/2014/main" id="{79B3AF82-B711-46B1-8CC8-3ECBD3FB05E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155700"/>
            <a:ext cx="3937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121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952500" y="1182436"/>
            <a:ext cx="9525000" cy="393700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342900" indent="-342900" algn="l" fontAlgn="base">
              <a:buFont typeface="Arial" panose="020B0604020202020204" pitchFamily="34" charset="0"/>
              <a:buChar char="•"/>
            </a:pPr>
            <a:r>
              <a:rPr lang="en-US" sz="2400" dirty="0">
                <a:solidFill>
                  <a:srgbClr val="44546A"/>
                </a:solidFill>
                <a:ea typeface="+mn-ea"/>
              </a:rPr>
              <a:t>There are more than 40 awards and fellowships in various categories, including student awards.</a:t>
            </a:r>
          </a:p>
          <a:p>
            <a:pPr algn="l" fontAlgn="base"/>
            <a:endParaRPr lang="en-US" sz="2400" dirty="0">
              <a:solidFill>
                <a:srgbClr val="44546A"/>
              </a:solidFill>
              <a:ea typeface="+mn-ea"/>
            </a:endParaRPr>
          </a:p>
          <a:p>
            <a:pPr marL="342900" indent="-342900" algn="l" fontAlgn="base">
              <a:buFont typeface="Arial" panose="020B0604020202020204" pitchFamily="34" charset="0"/>
              <a:buChar char="•"/>
            </a:pPr>
            <a:r>
              <a:rPr lang="en-US" sz="2400" dirty="0">
                <a:solidFill>
                  <a:srgbClr val="44546A"/>
                </a:solidFill>
                <a:ea typeface="+mn-ea"/>
              </a:rPr>
              <a:t>IADR Distinguished Scientist Awards</a:t>
            </a:r>
          </a:p>
          <a:p>
            <a:pPr marL="800100" lvl="1"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17 different categories</a:t>
            </a:r>
          </a:p>
          <a:p>
            <a:pPr marL="342900" indent="-342900" algn="l" fontAlgn="base">
              <a:buFont typeface="Arial" panose="020B0604020202020204" pitchFamily="34" charset="0"/>
              <a:buChar char="•"/>
            </a:pPr>
            <a:endParaRPr lang="en-US" sz="2400" dirty="0">
              <a:solidFill>
                <a:srgbClr val="44546A"/>
              </a:solidFill>
              <a:ea typeface="+mn-ea"/>
            </a:endParaRPr>
          </a:p>
          <a:p>
            <a:pPr marL="342900" indent="-342900" algn="l" fontAlgn="base">
              <a:buFont typeface="Arial" panose="020B0604020202020204" pitchFamily="34" charset="0"/>
              <a:buChar char="•"/>
            </a:pPr>
            <a:r>
              <a:rPr lang="en-US" sz="2400" dirty="0">
                <a:solidFill>
                  <a:srgbClr val="44546A"/>
                </a:solidFill>
                <a:ea typeface="+mn-ea"/>
              </a:rPr>
              <a:t>Scientific Group Awards</a:t>
            </a:r>
          </a:p>
          <a:p>
            <a:pPr marL="342900" indent="-342900" algn="l" fontAlgn="base">
              <a:buFont typeface="Arial" panose="020B0604020202020204" pitchFamily="34" charset="0"/>
              <a:buChar char="•"/>
            </a:pPr>
            <a:endParaRPr lang="en-US" sz="2400" dirty="0">
              <a:solidFill>
                <a:srgbClr val="44546A"/>
              </a:solidFill>
              <a:ea typeface="+mn-ea"/>
            </a:endParaRPr>
          </a:p>
          <a:p>
            <a:pPr marL="342900" indent="-342900" algn="l" fontAlgn="base">
              <a:buFont typeface="Arial" panose="020B0604020202020204" pitchFamily="34" charset="0"/>
              <a:buChar char="•"/>
            </a:pPr>
            <a:r>
              <a:rPr lang="en-US" sz="2400" dirty="0">
                <a:solidFill>
                  <a:srgbClr val="44546A"/>
                </a:solidFill>
                <a:ea typeface="+mn-ea"/>
              </a:rPr>
              <a:t>Hatton Competition</a:t>
            </a:r>
          </a:p>
          <a:p>
            <a:pPr marL="800100" lvl="1"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AADOCR: Junior, Senior, Post-doctoral</a:t>
            </a:r>
          </a:p>
          <a:p>
            <a:pPr marL="800100" lvl="1" indent="-342900" fontAlgn="base">
              <a:buFont typeface="Arial" panose="020B0604020202020204" pitchFamily="34" charset="0"/>
              <a:buChar char="•"/>
            </a:pPr>
            <a:r>
              <a:rPr lang="en-US" sz="2400" dirty="0">
                <a:solidFill>
                  <a:srgbClr val="44546A"/>
                </a:solidFill>
                <a:latin typeface="Arial" panose="020B0604020202020204" pitchFamily="34" charset="0"/>
                <a:cs typeface="Arial" panose="020B0604020202020204" pitchFamily="34" charset="0"/>
              </a:rPr>
              <a:t>IADR: Junior, Senior Clinical, Senior Basic Science </a:t>
            </a:r>
          </a:p>
          <a:p>
            <a:pPr algn="l" fontAlgn="base"/>
            <a:endParaRPr lang="en-US" sz="2400" b="0" i="0" dirty="0">
              <a:solidFill>
                <a:srgbClr val="44546A"/>
              </a:solidFill>
              <a:effectLst/>
            </a:endParaRPr>
          </a:p>
          <a:p>
            <a:pPr algn="l" fontAlgn="base"/>
            <a:endParaRPr lang="en-US" sz="1400" b="0" i="0" dirty="0">
              <a:solidFill>
                <a:srgbClr val="44546A"/>
              </a:solidFill>
              <a:effectLst/>
            </a:endParaRPr>
          </a:p>
          <a:p>
            <a:pPr marL="0" indent="0" algn="l" fontAlgn="base">
              <a:buNone/>
            </a:pPr>
            <a:endParaRPr lang="en-US" sz="1400" b="0" i="0" dirty="0">
              <a:solidFill>
                <a:srgbClr val="44546A"/>
              </a:solidFill>
              <a:effectLst/>
            </a:endParaRPr>
          </a:p>
          <a:p>
            <a:pPr marL="0" indent="0" algn="l" fontAlgn="base">
              <a:buNone/>
            </a:pPr>
            <a:endParaRPr lang="en-US" sz="1400" b="0" i="0" dirty="0">
              <a:solidFill>
                <a:srgbClr val="44546A"/>
              </a:solidFill>
              <a:effectLst/>
            </a:endParaRPr>
          </a:p>
          <a:p>
            <a:pPr marL="0" indent="0" algn="l" fontAlgn="base">
              <a:buNone/>
            </a:pPr>
            <a:endParaRPr lang="en-US" sz="1400" b="0" i="0" dirty="0">
              <a:solidFill>
                <a:srgbClr val="44546A"/>
              </a:solidFill>
              <a:effectLst/>
            </a:endParaRPr>
          </a:p>
          <a:p>
            <a:pPr marL="0" indent="0" algn="l" fontAlgn="base">
              <a:buNone/>
            </a:pPr>
            <a:endParaRPr lang="en-US" sz="1400" dirty="0">
              <a:solidFill>
                <a:srgbClr val="44546A"/>
              </a:solidFill>
            </a:endParaRPr>
          </a:p>
          <a:p>
            <a:pPr marL="285750" indent="-285750" algn="l" fontAlgn="base">
              <a:buFont typeface="Arial" panose="020B0604020202020204" pitchFamily="34" charset="0"/>
              <a:buChar char="•"/>
            </a:pPr>
            <a:endParaRPr lang="en-US" sz="14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Awards and Fellowships</a:t>
            </a:r>
          </a:p>
        </p:txBody>
      </p:sp>
    </p:spTree>
    <p:extLst>
      <p:ext uri="{BB962C8B-B14F-4D97-AF65-F5344CB8AC3E}">
        <p14:creationId xmlns:p14="http://schemas.microsoft.com/office/powerpoint/2010/main" val="309270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952500" y="1182436"/>
            <a:ext cx="9525000" cy="393700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lgn="l" fontAlgn="base"/>
            <a:r>
              <a:rPr lang="en-US" sz="2400" dirty="0">
                <a:solidFill>
                  <a:srgbClr val="44546A"/>
                </a:solidFill>
                <a:ea typeface="+mn-ea"/>
              </a:rPr>
              <a:t>AADOCR’s government affairs and advocacy activities include: </a:t>
            </a:r>
          </a:p>
          <a:p>
            <a:pPr marL="342900" indent="-342900" algn="l" fontAlgn="base">
              <a:buFont typeface="Arial" panose="020B0604020202020204" pitchFamily="34" charset="0"/>
              <a:buChar char="•"/>
            </a:pPr>
            <a:r>
              <a:rPr lang="en-US" sz="2400" dirty="0">
                <a:solidFill>
                  <a:srgbClr val="44546A"/>
                </a:solidFill>
                <a:ea typeface="+mn-ea"/>
              </a:rPr>
              <a:t>Advancing dental, oral, and craniofacial research and funding among Congress and the administration.</a:t>
            </a:r>
          </a:p>
          <a:p>
            <a:pPr marL="342900" indent="-342900" algn="l" fontAlgn="base">
              <a:buFont typeface="Arial" panose="020B0604020202020204" pitchFamily="34" charset="0"/>
              <a:buChar char="•"/>
            </a:pPr>
            <a:r>
              <a:rPr lang="en-US" sz="2400" dirty="0">
                <a:solidFill>
                  <a:srgbClr val="44546A"/>
                </a:solidFill>
                <a:ea typeface="+mn-ea"/>
              </a:rPr>
              <a:t>Analyzing legislation and regulatory notices and ensures dental, oral and craniofacial research are represented.</a:t>
            </a:r>
          </a:p>
          <a:p>
            <a:pPr marL="342900" indent="-342900" algn="l" fontAlgn="base">
              <a:buFont typeface="Arial" panose="020B0604020202020204" pitchFamily="34" charset="0"/>
              <a:buChar char="•"/>
            </a:pPr>
            <a:r>
              <a:rPr lang="en-US" sz="2400" dirty="0">
                <a:solidFill>
                  <a:srgbClr val="44546A"/>
                </a:solidFill>
                <a:ea typeface="+mn-ea"/>
              </a:rPr>
              <a:t>Engaging AADOCR members in grassroots advocacy efforts.</a:t>
            </a:r>
          </a:p>
          <a:p>
            <a:pPr marL="342900" indent="-342900" algn="l" fontAlgn="base">
              <a:buFont typeface="Arial" panose="020B0604020202020204" pitchFamily="34" charset="0"/>
              <a:buChar char="•"/>
            </a:pPr>
            <a:r>
              <a:rPr lang="en-US" sz="2400" dirty="0">
                <a:solidFill>
                  <a:srgbClr val="44546A"/>
                </a:solidFill>
                <a:ea typeface="+mn-ea"/>
              </a:rPr>
              <a:t>Co-hosting a “Capitol Hill Day” with the Friends of National Institute for Dental and Craniofacial Research to secure funding increases for oral health research agencies.</a:t>
            </a:r>
          </a:p>
          <a:p>
            <a:pPr algn="l" fontAlgn="base"/>
            <a:endParaRPr lang="en-US" sz="2400" b="0" i="0" dirty="0">
              <a:solidFill>
                <a:schemeClr val="tx1"/>
              </a:solidFill>
              <a:effectLst/>
            </a:endParaRPr>
          </a:p>
          <a:p>
            <a:pPr algn="l" fontAlgn="base"/>
            <a:endParaRPr lang="en-US" sz="1400" b="0" i="0" dirty="0">
              <a:solidFill>
                <a:schemeClr val="tx1"/>
              </a:solidFill>
              <a:effectLst/>
            </a:endParaRPr>
          </a:p>
          <a:p>
            <a:pPr marL="0" indent="0" algn="l" fontAlgn="base">
              <a:buNone/>
            </a:pPr>
            <a:endParaRPr lang="en-US" sz="1400" b="0" i="0" dirty="0">
              <a:solidFill>
                <a:schemeClr val="tx1"/>
              </a:solidFill>
              <a:effectLst/>
            </a:endParaRPr>
          </a:p>
          <a:p>
            <a:pPr marL="0" indent="0" algn="l" fontAlgn="base">
              <a:buNone/>
            </a:pPr>
            <a:endParaRPr lang="en-US" sz="1400" b="0" i="0" dirty="0">
              <a:solidFill>
                <a:schemeClr val="tx1"/>
              </a:solidFill>
              <a:effectLst/>
            </a:endParaRPr>
          </a:p>
          <a:p>
            <a:pPr marL="0" indent="0" algn="l" fontAlgn="base">
              <a:buNone/>
            </a:pPr>
            <a:endParaRPr lang="en-US" sz="1400" b="0" i="0" dirty="0">
              <a:solidFill>
                <a:schemeClr val="tx1"/>
              </a:solidFill>
              <a:effectLst/>
            </a:endParaRPr>
          </a:p>
          <a:p>
            <a:pPr marL="0" indent="0" algn="l" fontAlgn="base">
              <a:buNone/>
            </a:pPr>
            <a:endParaRPr lang="en-US" sz="1400" dirty="0">
              <a:solidFill>
                <a:schemeClr val="tx1"/>
              </a:solidFill>
            </a:endParaRPr>
          </a:p>
          <a:p>
            <a:pPr marL="285750" indent="-285750" algn="l" fontAlgn="base">
              <a:buFont typeface="Arial" panose="020B0604020202020204" pitchFamily="34" charset="0"/>
              <a:buChar char="•"/>
            </a:pPr>
            <a:endParaRPr lang="en-US" sz="1400" b="0" i="0" dirty="0">
              <a:solidFill>
                <a:schemeClr val="tx1"/>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Government Affairs and Advocacy</a:t>
            </a:r>
          </a:p>
        </p:txBody>
      </p:sp>
    </p:spTree>
    <p:extLst>
      <p:ext uri="{BB962C8B-B14F-4D97-AF65-F5344CB8AC3E}">
        <p14:creationId xmlns:p14="http://schemas.microsoft.com/office/powerpoint/2010/main" val="942987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861060" y="3491855"/>
            <a:ext cx="9989820" cy="2245965"/>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342900" indent="-342900" fontAlgn="base">
              <a:buFont typeface="Arial" panose="020B0604020202020204" pitchFamily="34" charset="0"/>
              <a:buChar char="•"/>
            </a:pPr>
            <a:r>
              <a:rPr lang="en-US" sz="2400" dirty="0">
                <a:solidFill>
                  <a:srgbClr val="44546A"/>
                </a:solidFill>
                <a:ea typeface="+mn-ea"/>
              </a:rPr>
              <a:t>AADOCR uses its blog to share legislative and science policy developments and to provide updates on its activities. </a:t>
            </a:r>
          </a:p>
          <a:p>
            <a:pPr marL="342900" indent="-342900" fontAlgn="base">
              <a:buFont typeface="Arial" panose="020B0604020202020204" pitchFamily="34" charset="0"/>
              <a:buChar char="•"/>
            </a:pPr>
            <a:endParaRPr lang="en-US" sz="2400" dirty="0">
              <a:solidFill>
                <a:srgbClr val="44546A"/>
              </a:solidFill>
              <a:ea typeface="+mn-ea"/>
            </a:endParaRPr>
          </a:p>
          <a:p>
            <a:pPr algn="ctr" fontAlgn="base"/>
            <a:r>
              <a:rPr lang="en-US" sz="2400" b="1" dirty="0">
                <a:solidFill>
                  <a:srgbClr val="44546A"/>
                </a:solidFill>
                <a:ea typeface="+mn-ea"/>
              </a:rPr>
              <a:t>Visit http://</a:t>
            </a:r>
            <a:r>
              <a:rPr lang="en-US" sz="2400" b="1" dirty="0" err="1">
                <a:solidFill>
                  <a:srgbClr val="44546A"/>
                </a:solidFill>
                <a:ea typeface="+mn-ea"/>
              </a:rPr>
              <a:t>ga.dentalresearchblog.org</a:t>
            </a:r>
            <a:r>
              <a:rPr lang="en-US" sz="2400" b="1" dirty="0">
                <a:solidFill>
                  <a:srgbClr val="44546A"/>
                </a:solidFill>
                <a:ea typeface="+mn-ea"/>
              </a:rPr>
              <a:t> and subscribe today!</a:t>
            </a:r>
          </a:p>
          <a:p>
            <a:pPr marL="0" indent="0" algn="ctr" fontAlgn="base">
              <a:buNone/>
            </a:pPr>
            <a:endParaRPr lang="en-US" sz="1400" dirty="0">
              <a:solidFill>
                <a:schemeClr val="tx1"/>
              </a:solidFill>
            </a:endParaRPr>
          </a:p>
          <a:p>
            <a:pPr marL="285750" indent="-285750" algn="ctr" fontAlgn="base">
              <a:buFont typeface="Arial" panose="020B0604020202020204" pitchFamily="34" charset="0"/>
              <a:buChar char="•"/>
            </a:pPr>
            <a:endParaRPr lang="en-US" sz="1400" b="0" i="0" dirty="0">
              <a:solidFill>
                <a:schemeClr val="tx1"/>
              </a:solidFill>
              <a:effectLst/>
            </a:endParaRPr>
          </a:p>
        </p:txBody>
      </p:sp>
      <p:pic>
        <p:nvPicPr>
          <p:cNvPr id="4" name="Picture 3">
            <a:extLst>
              <a:ext uri="{FF2B5EF4-FFF2-40B4-BE49-F238E27FC236}">
                <a16:creationId xmlns:a16="http://schemas.microsoft.com/office/drawing/2014/main" id="{7E838B48-DF3F-41E6-B7BD-3E05522C7D06}"/>
              </a:ext>
            </a:extLst>
          </p:cNvPr>
          <p:cNvPicPr>
            <a:picLocks noChangeAspect="1"/>
          </p:cNvPicPr>
          <p:nvPr/>
        </p:nvPicPr>
        <p:blipFill>
          <a:blip r:embed="rId3"/>
          <a:stretch>
            <a:fillRect/>
          </a:stretch>
        </p:blipFill>
        <p:spPr>
          <a:xfrm>
            <a:off x="3108571" y="623869"/>
            <a:ext cx="6792348" cy="1933836"/>
          </a:xfrm>
          <a:prstGeom prst="rect">
            <a:avLst/>
          </a:prstGeom>
        </p:spPr>
      </p:pic>
      <p:pic>
        <p:nvPicPr>
          <p:cNvPr id="6" name="Picture 5">
            <a:extLst>
              <a:ext uri="{FF2B5EF4-FFF2-40B4-BE49-F238E27FC236}">
                <a16:creationId xmlns:a16="http://schemas.microsoft.com/office/drawing/2014/main" id="{E8F77C50-D294-4CF9-B317-DE2DDE03343B}"/>
              </a:ext>
            </a:extLst>
          </p:cNvPr>
          <p:cNvPicPr>
            <a:picLocks noChangeAspect="1"/>
          </p:cNvPicPr>
          <p:nvPr/>
        </p:nvPicPr>
        <p:blipFill>
          <a:blip r:embed="rId4"/>
          <a:stretch>
            <a:fillRect/>
          </a:stretch>
        </p:blipFill>
        <p:spPr>
          <a:xfrm>
            <a:off x="1996440" y="904971"/>
            <a:ext cx="2718769" cy="1371632"/>
          </a:xfrm>
          <a:prstGeom prst="rect">
            <a:avLst/>
          </a:prstGeom>
        </p:spPr>
      </p:pic>
      <p:sp>
        <p:nvSpPr>
          <p:cNvPr id="8" name="Rectangle 7">
            <a:extLst>
              <a:ext uri="{FF2B5EF4-FFF2-40B4-BE49-F238E27FC236}">
                <a16:creationId xmlns:a16="http://schemas.microsoft.com/office/drawing/2014/main" id="{E6B2D03F-EEB7-4AF6-A02C-C9CA052B3B5D}"/>
              </a:ext>
            </a:extLst>
          </p:cNvPr>
          <p:cNvSpPr/>
          <p:nvPr/>
        </p:nvSpPr>
        <p:spPr>
          <a:xfrm>
            <a:off x="3108571" y="574632"/>
            <a:ext cx="874644" cy="53233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 name="Picture 2">
            <a:extLst>
              <a:ext uri="{FF2B5EF4-FFF2-40B4-BE49-F238E27FC236}">
                <a16:creationId xmlns:a16="http://schemas.microsoft.com/office/drawing/2014/main" id="{E3A9B2AF-358D-46E2-869B-699DB4D2CE94}"/>
              </a:ext>
            </a:extLst>
          </p:cNvPr>
          <p:cNvPicPr>
            <a:picLocks noChangeAspect="1"/>
          </p:cNvPicPr>
          <p:nvPr/>
        </p:nvPicPr>
        <p:blipFill>
          <a:blip r:embed="rId5"/>
          <a:stretch>
            <a:fillRect/>
          </a:stretch>
        </p:blipFill>
        <p:spPr>
          <a:xfrm>
            <a:off x="861060" y="945254"/>
            <a:ext cx="4113643" cy="1147459"/>
          </a:xfrm>
          <a:prstGeom prst="rect">
            <a:avLst/>
          </a:prstGeom>
        </p:spPr>
      </p:pic>
    </p:spTree>
    <p:extLst>
      <p:ext uri="{BB962C8B-B14F-4D97-AF65-F5344CB8AC3E}">
        <p14:creationId xmlns:p14="http://schemas.microsoft.com/office/powerpoint/2010/main" val="28392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DEC8-EAC4-9B4D-8D88-43242D9481D5}"/>
              </a:ext>
            </a:extLst>
          </p:cNvPr>
          <p:cNvSpPr>
            <a:spLocks noGrp="1"/>
          </p:cNvSpPr>
          <p:nvPr>
            <p:ph type="title"/>
          </p:nvPr>
        </p:nvSpPr>
        <p:spPr>
          <a:xfrm>
            <a:off x="6273800" y="1150529"/>
            <a:ext cx="5651500" cy="1737543"/>
          </a:xfrm>
        </p:spPr>
        <p:txBody>
          <a:bodyPr/>
          <a:lstStyle/>
          <a:p>
            <a:pPr algn="l"/>
            <a:r>
              <a:rPr lang="en-US" dirty="0"/>
              <a:t>AADOCR Mission Statement</a:t>
            </a:r>
            <a:br>
              <a:rPr lang="en-US" dirty="0"/>
            </a:br>
            <a:br>
              <a:rPr lang="en-US" dirty="0"/>
            </a:br>
            <a:r>
              <a:rPr lang="en-US" altLang="en-US" dirty="0">
                <a:solidFill>
                  <a:schemeClr val="tx2"/>
                </a:solidFill>
                <a:ea typeface="ＭＳ Ｐゴシック" pitchFamily="34" charset="-128"/>
              </a:rPr>
              <a:t>Drive dental, oral, and craniofacial research to advance health and well-being.</a:t>
            </a:r>
            <a:br>
              <a:rPr lang="en-US" dirty="0"/>
            </a:br>
            <a:r>
              <a:rPr lang="en-US" dirty="0"/>
              <a:t> </a:t>
            </a:r>
          </a:p>
        </p:txBody>
      </p:sp>
    </p:spTree>
    <p:extLst>
      <p:ext uri="{BB962C8B-B14F-4D97-AF65-F5344CB8AC3E}">
        <p14:creationId xmlns:p14="http://schemas.microsoft.com/office/powerpoint/2010/main" val="157873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728869" y="958166"/>
            <a:ext cx="6387548" cy="2291726"/>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fontAlgn="base"/>
            <a:r>
              <a:rPr lang="en-US" sz="2200" dirty="0">
                <a:solidFill>
                  <a:srgbClr val="44546A"/>
                </a:solidFill>
                <a:ea typeface="+mn-ea"/>
              </a:rPr>
              <a:t>The AADOCR Board of Directors announced that AADOCR is continuing the activities of the Friends of National Institute of Dental and Craniofacial Research (FNIDCR) after the latter ceased operations at the end of 2015. </a:t>
            </a: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Friends of NIDCR  </a:t>
            </a:r>
          </a:p>
        </p:txBody>
      </p:sp>
      <p:pic>
        <p:nvPicPr>
          <p:cNvPr id="10" name="Picture 2" descr="http://www.iadr.org/portals/69/Images/Logos/FNIDCR.jpg?ver=2017-02-27-144321-067">
            <a:extLst>
              <a:ext uri="{FF2B5EF4-FFF2-40B4-BE49-F238E27FC236}">
                <a16:creationId xmlns:a16="http://schemas.microsoft.com/office/drawing/2014/main" id="{C90005EA-5EB2-4173-80CA-B95C3B7FCB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0584" y="978568"/>
            <a:ext cx="3076988" cy="17308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9FB1CED-B863-484F-A495-34DF9D3BE59E}"/>
              </a:ext>
            </a:extLst>
          </p:cNvPr>
          <p:cNvSpPr txBox="1">
            <a:spLocks/>
          </p:cNvSpPr>
          <p:nvPr/>
        </p:nvSpPr>
        <p:spPr>
          <a:xfrm>
            <a:off x="728869" y="2953026"/>
            <a:ext cx="9872870" cy="2955439"/>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lgn="l" fontAlgn="base"/>
            <a:r>
              <a:rPr lang="en-US" sz="2200" dirty="0">
                <a:solidFill>
                  <a:srgbClr val="44546A"/>
                </a:solidFill>
                <a:ea typeface="+mn-ea"/>
              </a:rPr>
              <a:t>Friends of NIDCR can increase efficiency, eliminate duplication of advocacy efforts, provide a stronger voice for patient advocates and provide greater support for the NIDCR director.</a:t>
            </a:r>
          </a:p>
          <a:p>
            <a:pPr algn="l" fontAlgn="base"/>
            <a:endParaRPr lang="en-US" sz="2200" dirty="0">
              <a:solidFill>
                <a:srgbClr val="44546A"/>
              </a:solidFill>
              <a:ea typeface="+mn-ea"/>
            </a:endParaRPr>
          </a:p>
          <a:p>
            <a:pPr algn="l" fontAlgn="base"/>
            <a:r>
              <a:rPr lang="en-US" sz="2200" dirty="0">
                <a:solidFill>
                  <a:srgbClr val="44546A"/>
                </a:solidFill>
                <a:ea typeface="+mn-ea"/>
              </a:rPr>
              <a:t>The Friends of NIDCR Patient Advocacy Council is comprised of non-profit organizations who work together to </a:t>
            </a:r>
          </a:p>
          <a:p>
            <a:pPr marL="342900" indent="-342900" algn="l" fontAlgn="base">
              <a:buFont typeface="Arial" panose="020B0604020202020204" pitchFamily="34" charset="0"/>
              <a:buChar char="•"/>
            </a:pPr>
            <a:r>
              <a:rPr lang="en-US" sz="2200" dirty="0">
                <a:solidFill>
                  <a:srgbClr val="44546A"/>
                </a:solidFill>
                <a:ea typeface="+mn-ea"/>
              </a:rPr>
              <a:t>Support oral health research and NIDCR. </a:t>
            </a:r>
          </a:p>
          <a:p>
            <a:pPr marL="342900" indent="-342900" algn="l" fontAlgn="base">
              <a:buFont typeface="Arial" panose="020B0604020202020204" pitchFamily="34" charset="0"/>
              <a:buChar char="•"/>
            </a:pPr>
            <a:r>
              <a:rPr lang="en-US" sz="2200" dirty="0">
                <a:solidFill>
                  <a:srgbClr val="44546A"/>
                </a:solidFill>
                <a:ea typeface="+mn-ea"/>
              </a:rPr>
              <a:t>Transfer oral health research from bench to bedside. </a:t>
            </a:r>
          </a:p>
          <a:p>
            <a:pPr algn="l" fontAlgn="base"/>
            <a:endParaRPr lang="en-US" sz="2200" dirty="0">
              <a:solidFill>
                <a:schemeClr val="tx1"/>
              </a:solidFill>
              <a:ea typeface="+mn-ea"/>
            </a:endParaRPr>
          </a:p>
          <a:p>
            <a:pPr algn="l" fontAlgn="base"/>
            <a:endParaRPr lang="en-US" sz="2200" b="0" i="0" dirty="0">
              <a:solidFill>
                <a:schemeClr val="tx1"/>
              </a:solidFill>
              <a:effectLst/>
            </a:endParaRPr>
          </a:p>
        </p:txBody>
      </p:sp>
    </p:spTree>
    <p:extLst>
      <p:ext uri="{BB962C8B-B14F-4D97-AF65-F5344CB8AC3E}">
        <p14:creationId xmlns:p14="http://schemas.microsoft.com/office/powerpoint/2010/main" val="289081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3600" dirty="0"/>
              <a:t>Friends of NIDCR Patient Advocacy Council </a:t>
            </a:r>
            <a:endParaRPr lang="en-US" dirty="0"/>
          </a:p>
        </p:txBody>
      </p:sp>
      <p:sp>
        <p:nvSpPr>
          <p:cNvPr id="8" name="TextBox 7">
            <a:extLst>
              <a:ext uri="{FF2B5EF4-FFF2-40B4-BE49-F238E27FC236}">
                <a16:creationId xmlns:a16="http://schemas.microsoft.com/office/drawing/2014/main" id="{0DA4B0AC-4BAC-4DDF-8F5E-4628388B5AE1}"/>
              </a:ext>
            </a:extLst>
          </p:cNvPr>
          <p:cNvSpPr txBox="1"/>
          <p:nvPr/>
        </p:nvSpPr>
        <p:spPr>
          <a:xfrm>
            <a:off x="383123" y="1143001"/>
            <a:ext cx="3691973" cy="4278094"/>
          </a:xfrm>
          <a:prstGeom prst="rect">
            <a:avLst/>
          </a:prstGeom>
          <a:noFill/>
        </p:spPr>
        <p:txBody>
          <a:bodyPr wrap="square">
            <a:spAutoFit/>
          </a:bodyPr>
          <a:lstStyle/>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Adenoid Cystic Carcinoma 	Research Foundation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Autoimmune Related 	Diseases Association </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Behcet’s Disease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Chronic Pain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American Cleft Palate-Craniofacial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Ameriface</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Association of Maternal &amp; Child 	Health</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CCD Smiles</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Children’s Craniofacial Association</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Ear Community, Inc.</a:t>
            </a:r>
          </a:p>
          <a:p>
            <a:pPr marL="285750" indent="-285750">
              <a:buFont typeface="Arial" panose="020B0604020202020204" pitchFamily="34" charset="0"/>
              <a:buChar char="•"/>
              <a:defRPr/>
            </a:pPr>
            <a:r>
              <a:rPr lang="en-US" sz="1600" dirty="0">
                <a:solidFill>
                  <a:srgbClr val="44546A"/>
                </a:solidFill>
                <a:latin typeface="Arial" panose="020B0604020202020204" pitchFamily="34" charset="0"/>
                <a:cs typeface="Arial" panose="020B0604020202020204" pitchFamily="34" charset="0"/>
              </a:rPr>
              <a:t>FACES: The National Craniofacial 	Association</a:t>
            </a:r>
          </a:p>
        </p:txBody>
      </p:sp>
      <p:sp>
        <p:nvSpPr>
          <p:cNvPr id="11" name="TextBox 10">
            <a:extLst>
              <a:ext uri="{FF2B5EF4-FFF2-40B4-BE49-F238E27FC236}">
                <a16:creationId xmlns:a16="http://schemas.microsoft.com/office/drawing/2014/main" id="{165AFED3-14D5-4B04-9835-F9437B00EAB2}"/>
              </a:ext>
            </a:extLst>
          </p:cNvPr>
          <p:cNvSpPr txBox="1"/>
          <p:nvPr/>
        </p:nvSpPr>
        <p:spPr>
          <a:xfrm>
            <a:off x="3990851" y="1143001"/>
            <a:ext cx="3625682" cy="4524315"/>
          </a:xfrm>
          <a:prstGeom prst="rect">
            <a:avLst/>
          </a:prstGeom>
          <a:noFill/>
        </p:spPr>
        <p:txBody>
          <a:bodyPr wrap="square" rtlCol="0">
            <a:spAutoFit/>
          </a:bodyPr>
          <a:lstStyle/>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Fibrous Dysplasia Foundation, Inc.</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Greater Tampa Bay Oral Health Coalition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HOPE: For Burning Mouth Syndrome</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International Foundation for 	Autoimmune Arthritis</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International Pemphigus &amp; 	Pemphigoid 	Foundation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Lupus and Allied Diseases 	Association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Lupus Foundation of America</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Lymphangiomatosis &amp; Gorham’s 	Disease Alliance</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Moebius Syndrome Foundation</a:t>
            </a:r>
          </a:p>
          <a:p>
            <a:pPr marL="234950" indent="-234950">
              <a:buFontTx/>
              <a:buChar char="•"/>
              <a:defRPr/>
            </a:pPr>
            <a:r>
              <a:rPr lang="en-US" sz="1600" dirty="0">
                <a:solidFill>
                  <a:srgbClr val="44546A"/>
                </a:solidFill>
                <a:latin typeface="Arial" panose="020B0604020202020204" pitchFamily="34" charset="0"/>
                <a:cs typeface="Arial" panose="020B0604020202020204" pitchFamily="34" charset="0"/>
              </a:rPr>
              <a:t>National Foundation for 	Ectodermal Dysplasias</a:t>
            </a:r>
          </a:p>
          <a:p>
            <a:endParaRPr lang="en-US" sz="1600" dirty="0">
              <a:solidFill>
                <a:srgbClr val="44546A"/>
              </a:solidFill>
            </a:endParaRPr>
          </a:p>
        </p:txBody>
      </p:sp>
      <p:sp>
        <p:nvSpPr>
          <p:cNvPr id="12" name="TextBox 11">
            <a:extLst>
              <a:ext uri="{FF2B5EF4-FFF2-40B4-BE49-F238E27FC236}">
                <a16:creationId xmlns:a16="http://schemas.microsoft.com/office/drawing/2014/main" id="{AD1B390B-864E-4A8C-B94F-1332B463B7BA}"/>
              </a:ext>
            </a:extLst>
          </p:cNvPr>
          <p:cNvSpPr txBox="1"/>
          <p:nvPr/>
        </p:nvSpPr>
        <p:spPr>
          <a:xfrm>
            <a:off x="7532287" y="1127762"/>
            <a:ext cx="3860464" cy="4278094"/>
          </a:xfrm>
          <a:prstGeom prst="rect">
            <a:avLst/>
          </a:prstGeom>
          <a:noFill/>
        </p:spPr>
        <p:txBody>
          <a:bodyPr wrap="square">
            <a:spAutoFit/>
          </a:bodyPr>
          <a:lstStyle/>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National Healthy Mothers, Healthy Babies Coalition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Osteogenesis Imperfecta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Relapsing Polychondritis Awareness 	&amp; Support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Scleroderma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Sjögren's Syndrome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Soft Bones</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Special Olympics</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Support for People with Oral, Head 	and Neck Cancer</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Facial Paralysis and Bell’s Palsy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Marfan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Oral Cancer Foundation</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The TMJ Association, Ltd.</a:t>
            </a:r>
          </a:p>
          <a:p>
            <a:pPr marL="234950" indent="-234950">
              <a:buFont typeface="Arial" pitchFamily="34" charset="0"/>
              <a:buChar char="•"/>
              <a:defRPr/>
            </a:pPr>
            <a:r>
              <a:rPr lang="en-US" sz="1600" dirty="0">
                <a:solidFill>
                  <a:srgbClr val="44546A"/>
                </a:solidFill>
                <a:latin typeface="Arial" panose="020B0604020202020204" pitchFamily="34" charset="0"/>
                <a:cs typeface="Arial" panose="020B0604020202020204" pitchFamily="34" charset="0"/>
              </a:rPr>
              <a:t>Wide Smiles</a:t>
            </a:r>
          </a:p>
        </p:txBody>
      </p:sp>
    </p:spTree>
    <p:extLst>
      <p:ext uri="{BB962C8B-B14F-4D97-AF65-F5344CB8AC3E}">
        <p14:creationId xmlns:p14="http://schemas.microsoft.com/office/powerpoint/2010/main" val="350203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738426" y="2670601"/>
            <a:ext cx="10520362" cy="3359434"/>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342900" indent="-342900" algn="l" fontAlgn="base">
              <a:buFont typeface="Arial" panose="020B0604020202020204" pitchFamily="34" charset="0"/>
              <a:buChar char="•"/>
            </a:pPr>
            <a:r>
              <a:rPr lang="en-US" sz="2200" dirty="0">
                <a:solidFill>
                  <a:srgbClr val="44546A"/>
                </a:solidFill>
                <a:ea typeface="+mn-ea"/>
              </a:rPr>
              <a:t>The AADOCR NSRG is a student-run organization whose main purpose is to foster an environment in every dental school whereby students interested in enriching their dental education through research are encouraged to do so. </a:t>
            </a:r>
          </a:p>
          <a:p>
            <a:pPr marL="342900" indent="-342900" algn="l" fontAlgn="base">
              <a:buFont typeface="Arial" panose="020B0604020202020204" pitchFamily="34" charset="0"/>
              <a:buChar char="•"/>
            </a:pPr>
            <a:r>
              <a:rPr lang="en-US" sz="2200" dirty="0">
                <a:solidFill>
                  <a:srgbClr val="44546A"/>
                </a:solidFill>
                <a:ea typeface="+mn-ea"/>
              </a:rPr>
              <a:t>All AADOCR Student members are part of the AADOCR NSRG and are eligible to participate in NSRG activities.</a:t>
            </a:r>
          </a:p>
          <a:p>
            <a:pPr marL="342900" indent="-342900" algn="l" fontAlgn="base">
              <a:buFont typeface="Arial" panose="020B0604020202020204" pitchFamily="34" charset="0"/>
              <a:buChar char="•"/>
            </a:pPr>
            <a:r>
              <a:rPr lang="en-US" sz="2200" dirty="0">
                <a:solidFill>
                  <a:srgbClr val="44546A"/>
                </a:solidFill>
                <a:ea typeface="+mn-ea"/>
              </a:rPr>
              <a:t>The AADOCR NSRG provides students with opportunities to present research, apply for awards and network at IADR/ AADOCR meetings and throughout the year.</a:t>
            </a:r>
          </a:p>
          <a:p>
            <a:pPr marL="342900" indent="-342900" algn="l" fontAlgn="base">
              <a:buFont typeface="Arial" panose="020B0604020202020204" pitchFamily="34" charset="0"/>
              <a:buChar char="•"/>
            </a:pPr>
            <a:r>
              <a:rPr lang="en-US" sz="2200" dirty="0">
                <a:solidFill>
                  <a:srgbClr val="44546A"/>
                </a:solidFill>
                <a:ea typeface="+mn-ea"/>
              </a:rPr>
              <a:t>Learn more at www.iadr.org/AADOCR/Students.</a:t>
            </a:r>
            <a:endParaRPr lang="en-US" sz="2200" b="0" i="0" dirty="0">
              <a:solidFill>
                <a:srgbClr val="44546A"/>
              </a:solidFill>
              <a:effectLst/>
            </a:endParaRPr>
          </a:p>
          <a:p>
            <a:pPr marL="0" indent="0" algn="l" fontAlgn="base">
              <a:buNone/>
            </a:pPr>
            <a:endParaRPr lang="en-US" sz="2300" b="0" i="0" dirty="0">
              <a:solidFill>
                <a:srgbClr val="44546A"/>
              </a:solidFill>
              <a:effectLst/>
            </a:endParaRPr>
          </a:p>
          <a:p>
            <a:pPr marL="0" indent="0" algn="l" fontAlgn="base">
              <a:buNone/>
            </a:pPr>
            <a:endParaRPr lang="en-US" sz="2300" b="0" i="0" dirty="0">
              <a:solidFill>
                <a:srgbClr val="44546A"/>
              </a:solidFill>
              <a:effectLst/>
            </a:endParaRPr>
          </a:p>
          <a:p>
            <a:pPr marL="0" indent="0" algn="l" fontAlgn="base">
              <a:buNone/>
            </a:pPr>
            <a:endParaRPr lang="en-US" sz="2300" b="0" i="0" dirty="0">
              <a:solidFill>
                <a:srgbClr val="44546A"/>
              </a:solidFill>
              <a:effectLst/>
            </a:endParaRPr>
          </a:p>
          <a:p>
            <a:pPr marL="0" indent="0" algn="l" fontAlgn="base">
              <a:buNone/>
            </a:pPr>
            <a:endParaRPr lang="en-US" sz="2300" dirty="0">
              <a:solidFill>
                <a:srgbClr val="44546A"/>
              </a:solidFill>
            </a:endParaRPr>
          </a:p>
          <a:p>
            <a:pPr marL="285750" indent="-285750" algn="l" fontAlgn="base">
              <a:buFont typeface="Arial" panose="020B0604020202020204" pitchFamily="34" charset="0"/>
              <a:buChar char="•"/>
            </a:pPr>
            <a:endParaRPr lang="en-US" sz="23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AADOCR National Student Research Group </a:t>
            </a:r>
          </a:p>
        </p:txBody>
      </p:sp>
      <p:pic>
        <p:nvPicPr>
          <p:cNvPr id="1026" name="Picture 2" descr="NSRG_logo_RGB_WEB72">
            <a:extLst>
              <a:ext uri="{FF2B5EF4-FFF2-40B4-BE49-F238E27FC236}">
                <a16:creationId xmlns:a16="http://schemas.microsoft.com/office/drawing/2014/main" id="{385EFCB8-7279-47B8-82B4-1556D6FD9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289" y="842546"/>
            <a:ext cx="4935379" cy="198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897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1348026" y="3333204"/>
            <a:ext cx="10520362" cy="1679717"/>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defRPr/>
            </a:pPr>
            <a:r>
              <a:rPr lang="en-US" sz="2800" dirty="0">
                <a:solidFill>
                  <a:srgbClr val="44546A"/>
                </a:solidFill>
              </a:rPr>
              <a:t>COVID-19 articles published in the </a:t>
            </a:r>
            <a:r>
              <a:rPr lang="en-US" sz="2800" i="1" dirty="0">
                <a:solidFill>
                  <a:srgbClr val="44546A"/>
                </a:solidFill>
              </a:rPr>
              <a:t>JDR</a:t>
            </a:r>
            <a:r>
              <a:rPr lang="en-US" sz="2800" dirty="0">
                <a:solidFill>
                  <a:srgbClr val="44546A"/>
                </a:solidFill>
              </a:rPr>
              <a:t> and </a:t>
            </a:r>
            <a:r>
              <a:rPr lang="en-US" sz="2800" i="1" dirty="0">
                <a:solidFill>
                  <a:srgbClr val="44546A"/>
                </a:solidFill>
              </a:rPr>
              <a:t>JDR CTR</a:t>
            </a:r>
          </a:p>
          <a:p>
            <a:pPr marL="457200" indent="-457200">
              <a:buFont typeface="Arial" panose="020B0604020202020204" pitchFamily="34" charset="0"/>
              <a:buChar char="•"/>
              <a:defRPr/>
            </a:pPr>
            <a:r>
              <a:rPr lang="en-US" sz="2800" dirty="0">
                <a:solidFill>
                  <a:srgbClr val="44546A"/>
                </a:solidFill>
              </a:rPr>
              <a:t>Call for COVID-19 papers</a:t>
            </a:r>
          </a:p>
          <a:p>
            <a:pPr marL="457200" indent="-457200">
              <a:buFont typeface="Arial" panose="020B0604020202020204" pitchFamily="34" charset="0"/>
              <a:buChar char="•"/>
              <a:defRPr/>
            </a:pPr>
            <a:r>
              <a:rPr lang="en-US" sz="2800" dirty="0">
                <a:solidFill>
                  <a:srgbClr val="44546A"/>
                </a:solidFill>
              </a:rPr>
              <a:t>NIH NIDCR research funding opportunities</a:t>
            </a:r>
          </a:p>
          <a:p>
            <a:pPr marL="457200" indent="-457200">
              <a:buFont typeface="Arial" panose="020B0604020202020204" pitchFamily="34" charset="0"/>
              <a:buChar char="•"/>
              <a:defRPr/>
            </a:pPr>
            <a:r>
              <a:rPr lang="en-US" sz="2800" dirty="0">
                <a:solidFill>
                  <a:srgbClr val="44546A"/>
                </a:solidFill>
              </a:rPr>
              <a:t>AADOCR Webinar Series</a:t>
            </a:r>
          </a:p>
          <a:p>
            <a:pPr marL="0" indent="0" algn="l" fontAlgn="base">
              <a:buNone/>
            </a:pPr>
            <a:endParaRPr lang="en-US" sz="1800" b="0" i="0" dirty="0">
              <a:solidFill>
                <a:srgbClr val="44546A"/>
              </a:solidFill>
              <a:effectLst/>
            </a:endParaRPr>
          </a:p>
          <a:p>
            <a:pPr marL="0" indent="0" algn="l" fontAlgn="base">
              <a:buNone/>
            </a:pPr>
            <a:endParaRPr lang="en-US" sz="1800" b="0" i="0" dirty="0">
              <a:solidFill>
                <a:srgbClr val="44546A"/>
              </a:solidFill>
              <a:effectLst/>
            </a:endParaRPr>
          </a:p>
          <a:p>
            <a:pPr marL="0" indent="0" algn="l" fontAlgn="base">
              <a:buNone/>
            </a:pPr>
            <a:endParaRPr lang="en-US" sz="1800" dirty="0">
              <a:solidFill>
                <a:srgbClr val="44546A"/>
              </a:solidFill>
            </a:endParaRPr>
          </a:p>
          <a:p>
            <a:pPr marL="285750" indent="-285750" algn="l" fontAlgn="base">
              <a:buFont typeface="Arial" panose="020B0604020202020204" pitchFamily="34" charset="0"/>
              <a:buChar char="•"/>
            </a:pPr>
            <a:endParaRPr lang="en-US" sz="1800" b="0" i="0" dirty="0">
              <a:solidFill>
                <a:srgbClr val="44546A"/>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033589"/>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defRPr/>
            </a:pPr>
            <a:r>
              <a:rPr lang="en-US" sz="3200" dirty="0">
                <a:solidFill>
                  <a:srgbClr val="44546A"/>
                </a:solidFill>
              </a:rPr>
              <a:t>IADR and AADOCR manage a COVID-19 Resources Webpage which includes:</a:t>
            </a:r>
          </a:p>
        </p:txBody>
      </p:sp>
      <p:pic>
        <p:nvPicPr>
          <p:cNvPr id="8" name="Picture 7">
            <a:extLst>
              <a:ext uri="{FF2B5EF4-FFF2-40B4-BE49-F238E27FC236}">
                <a16:creationId xmlns:a16="http://schemas.microsoft.com/office/drawing/2014/main" id="{EE40B303-C056-4FE8-A079-9011DFF863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035" y="-11150"/>
            <a:ext cx="13143923" cy="1989139"/>
          </a:xfrm>
          <a:prstGeom prst="rect">
            <a:avLst/>
          </a:prstGeom>
        </p:spPr>
      </p:pic>
      <p:sp>
        <p:nvSpPr>
          <p:cNvPr id="10" name="Title 1">
            <a:extLst>
              <a:ext uri="{FF2B5EF4-FFF2-40B4-BE49-F238E27FC236}">
                <a16:creationId xmlns:a16="http://schemas.microsoft.com/office/drawing/2014/main" id="{E94AD725-15DD-4131-AAD1-EAF40B5810E6}"/>
              </a:ext>
            </a:extLst>
          </p:cNvPr>
          <p:cNvSpPr txBox="1">
            <a:spLocks/>
          </p:cNvSpPr>
          <p:nvPr/>
        </p:nvSpPr>
        <p:spPr>
          <a:xfrm>
            <a:off x="895588" y="5256641"/>
            <a:ext cx="11296412"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algn="ctr">
              <a:defRPr/>
            </a:pPr>
            <a:r>
              <a:rPr lang="en-US" sz="2800" dirty="0">
                <a:solidFill>
                  <a:srgbClr val="44546A"/>
                </a:solidFill>
              </a:rPr>
              <a:t>www.iadr.org/COVID-19</a:t>
            </a:r>
          </a:p>
        </p:txBody>
      </p:sp>
    </p:spTree>
    <p:extLst>
      <p:ext uri="{BB962C8B-B14F-4D97-AF65-F5344CB8AC3E}">
        <p14:creationId xmlns:p14="http://schemas.microsoft.com/office/powerpoint/2010/main" val="2486721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30746337-2AC5-4062-9A2A-774907B656A7}"/>
              </a:ext>
            </a:extLst>
          </p:cNvPr>
          <p:cNvPicPr>
            <a:picLocks noChangeAspect="1"/>
          </p:cNvPicPr>
          <p:nvPr/>
        </p:nvPicPr>
        <p:blipFill>
          <a:blip r:embed="rId3"/>
          <a:stretch>
            <a:fillRect/>
          </a:stretch>
        </p:blipFill>
        <p:spPr>
          <a:xfrm>
            <a:off x="-161786" y="-207819"/>
            <a:ext cx="12353786" cy="6276109"/>
          </a:xfrm>
          <a:prstGeom prst="rect">
            <a:avLst/>
          </a:prstGeom>
        </p:spPr>
      </p:pic>
      <p:pic>
        <p:nvPicPr>
          <p:cNvPr id="6" name="Picture 5">
            <a:extLst>
              <a:ext uri="{FF2B5EF4-FFF2-40B4-BE49-F238E27FC236}">
                <a16:creationId xmlns:a16="http://schemas.microsoft.com/office/drawing/2014/main" id="{486CADCE-7EDC-4A8F-92A3-649AF005DFCC}"/>
              </a:ext>
            </a:extLst>
          </p:cNvPr>
          <p:cNvPicPr>
            <a:picLocks noChangeAspect="1"/>
          </p:cNvPicPr>
          <p:nvPr/>
        </p:nvPicPr>
        <p:blipFill>
          <a:blip r:embed="rId4"/>
          <a:stretch>
            <a:fillRect/>
          </a:stretch>
        </p:blipFill>
        <p:spPr>
          <a:xfrm>
            <a:off x="2983942" y="4808778"/>
            <a:ext cx="6062329" cy="1120967"/>
          </a:xfrm>
          <a:prstGeom prst="rect">
            <a:avLst/>
          </a:prstGeom>
        </p:spPr>
      </p:pic>
      <p:pic>
        <p:nvPicPr>
          <p:cNvPr id="11" name="Picture 10">
            <a:extLst>
              <a:ext uri="{FF2B5EF4-FFF2-40B4-BE49-F238E27FC236}">
                <a16:creationId xmlns:a16="http://schemas.microsoft.com/office/drawing/2014/main" id="{D0E38D38-44D0-4CDC-80CA-17B519BB56E9}"/>
              </a:ext>
            </a:extLst>
          </p:cNvPr>
          <p:cNvPicPr>
            <a:picLocks noChangeAspect="1"/>
          </p:cNvPicPr>
          <p:nvPr/>
        </p:nvPicPr>
        <p:blipFill>
          <a:blip r:embed="rId5"/>
          <a:stretch>
            <a:fillRect/>
          </a:stretch>
        </p:blipFill>
        <p:spPr>
          <a:xfrm>
            <a:off x="4045527" y="4808778"/>
            <a:ext cx="4100945" cy="796301"/>
          </a:xfrm>
          <a:prstGeom prst="rect">
            <a:avLst/>
          </a:prstGeom>
        </p:spPr>
      </p:pic>
    </p:spTree>
    <p:extLst>
      <p:ext uri="{BB962C8B-B14F-4D97-AF65-F5344CB8AC3E}">
        <p14:creationId xmlns:p14="http://schemas.microsoft.com/office/powerpoint/2010/main" val="2605065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Follow AADOCR on Social Media!  </a:t>
            </a:r>
          </a:p>
        </p:txBody>
      </p:sp>
      <p:pic>
        <p:nvPicPr>
          <p:cNvPr id="3" name="Picture 2" descr="A picture containing text&#10;&#10;Description automatically generated">
            <a:extLst>
              <a:ext uri="{FF2B5EF4-FFF2-40B4-BE49-F238E27FC236}">
                <a16:creationId xmlns:a16="http://schemas.microsoft.com/office/drawing/2014/main" id="{162F3ED9-70F6-4532-8156-2FAA78B7BC57}"/>
              </a:ext>
            </a:extLst>
          </p:cNvPr>
          <p:cNvPicPr>
            <a:picLocks noChangeAspect="1"/>
          </p:cNvPicPr>
          <p:nvPr/>
        </p:nvPicPr>
        <p:blipFill>
          <a:blip r:embed="rId3"/>
          <a:stretch>
            <a:fillRect/>
          </a:stretch>
        </p:blipFill>
        <p:spPr>
          <a:xfrm>
            <a:off x="1040253" y="1630017"/>
            <a:ext cx="2939869" cy="1251432"/>
          </a:xfrm>
          <a:prstGeom prst="rect">
            <a:avLst/>
          </a:prstGeom>
        </p:spPr>
      </p:pic>
      <p:pic>
        <p:nvPicPr>
          <p:cNvPr id="6" name="Picture 5">
            <a:extLst>
              <a:ext uri="{FF2B5EF4-FFF2-40B4-BE49-F238E27FC236}">
                <a16:creationId xmlns:a16="http://schemas.microsoft.com/office/drawing/2014/main" id="{1264A6AB-BD40-4C2D-AE35-0D23BBDE9A4E}"/>
              </a:ext>
            </a:extLst>
          </p:cNvPr>
          <p:cNvPicPr>
            <a:picLocks noChangeAspect="1"/>
          </p:cNvPicPr>
          <p:nvPr/>
        </p:nvPicPr>
        <p:blipFill>
          <a:blip r:embed="rId4"/>
          <a:stretch>
            <a:fillRect/>
          </a:stretch>
        </p:blipFill>
        <p:spPr>
          <a:xfrm>
            <a:off x="1240372" y="3220278"/>
            <a:ext cx="4193951" cy="1021135"/>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42E04B4B-9E23-4917-896D-F1FEFD2B93D4}"/>
              </a:ext>
            </a:extLst>
          </p:cNvPr>
          <p:cNvPicPr>
            <a:picLocks noChangeAspect="1"/>
          </p:cNvPicPr>
          <p:nvPr/>
        </p:nvPicPr>
        <p:blipFill>
          <a:blip r:embed="rId5"/>
          <a:stretch>
            <a:fillRect/>
          </a:stretch>
        </p:blipFill>
        <p:spPr>
          <a:xfrm>
            <a:off x="6503544" y="1784749"/>
            <a:ext cx="2717342" cy="99635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BB54965-4892-44EE-A089-2CCFB053BDEE}"/>
              </a:ext>
            </a:extLst>
          </p:cNvPr>
          <p:cNvPicPr>
            <a:picLocks noChangeAspect="1"/>
          </p:cNvPicPr>
          <p:nvPr/>
        </p:nvPicPr>
        <p:blipFill>
          <a:blip r:embed="rId6"/>
          <a:stretch>
            <a:fillRect/>
          </a:stretch>
        </p:blipFill>
        <p:spPr>
          <a:xfrm>
            <a:off x="6649317" y="3038585"/>
            <a:ext cx="2443433" cy="1021135"/>
          </a:xfrm>
          <a:prstGeom prst="rect">
            <a:avLst/>
          </a:prstGeom>
        </p:spPr>
      </p:pic>
      <p:sp>
        <p:nvSpPr>
          <p:cNvPr id="14" name="Rectangle 13">
            <a:extLst>
              <a:ext uri="{FF2B5EF4-FFF2-40B4-BE49-F238E27FC236}">
                <a16:creationId xmlns:a16="http://schemas.microsoft.com/office/drawing/2014/main" id="{C1D65EEF-984F-4F69-8347-E46A6483BFEF}"/>
              </a:ext>
            </a:extLst>
          </p:cNvPr>
          <p:cNvSpPr/>
          <p:nvPr/>
        </p:nvSpPr>
        <p:spPr>
          <a:xfrm>
            <a:off x="2180918" y="1814074"/>
            <a:ext cx="2086281" cy="9779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5" name="Rectangle 14">
            <a:extLst>
              <a:ext uri="{FF2B5EF4-FFF2-40B4-BE49-F238E27FC236}">
                <a16:creationId xmlns:a16="http://schemas.microsoft.com/office/drawing/2014/main" id="{A7DE32E3-DC25-4CF1-8F32-DB42042E84E0}"/>
              </a:ext>
            </a:extLst>
          </p:cNvPr>
          <p:cNvSpPr/>
          <p:nvPr/>
        </p:nvSpPr>
        <p:spPr>
          <a:xfrm>
            <a:off x="7488413" y="1610470"/>
            <a:ext cx="2086281" cy="9779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6" name="Rectangle 15">
            <a:extLst>
              <a:ext uri="{FF2B5EF4-FFF2-40B4-BE49-F238E27FC236}">
                <a16:creationId xmlns:a16="http://schemas.microsoft.com/office/drawing/2014/main" id="{40BF1D5C-7CE3-41B5-B49C-2325CB7F17CD}"/>
              </a:ext>
            </a:extLst>
          </p:cNvPr>
          <p:cNvSpPr/>
          <p:nvPr/>
        </p:nvSpPr>
        <p:spPr>
          <a:xfrm>
            <a:off x="2149568" y="3038585"/>
            <a:ext cx="3284755" cy="9779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7" name="Rectangle 16">
            <a:extLst>
              <a:ext uri="{FF2B5EF4-FFF2-40B4-BE49-F238E27FC236}">
                <a16:creationId xmlns:a16="http://schemas.microsoft.com/office/drawing/2014/main" id="{AFD77A62-3BEB-4414-AA73-D032CD518B52}"/>
              </a:ext>
            </a:extLst>
          </p:cNvPr>
          <p:cNvSpPr/>
          <p:nvPr/>
        </p:nvSpPr>
        <p:spPr>
          <a:xfrm>
            <a:off x="7578508" y="2955387"/>
            <a:ext cx="3284755" cy="9779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8" name="TextBox 17">
            <a:extLst>
              <a:ext uri="{FF2B5EF4-FFF2-40B4-BE49-F238E27FC236}">
                <a16:creationId xmlns:a16="http://schemas.microsoft.com/office/drawing/2014/main" id="{594ABF50-B28B-4671-9706-F307A1C3B902}"/>
              </a:ext>
            </a:extLst>
          </p:cNvPr>
          <p:cNvSpPr txBox="1"/>
          <p:nvPr/>
        </p:nvSpPr>
        <p:spPr>
          <a:xfrm>
            <a:off x="2180918" y="1979860"/>
            <a:ext cx="2822713" cy="646331"/>
          </a:xfrm>
          <a:prstGeom prst="rect">
            <a:avLst/>
          </a:prstGeom>
          <a:noFill/>
        </p:spPr>
        <p:txBody>
          <a:bodyPr wrap="square" rtlCol="0">
            <a:spAutoFit/>
          </a:bodyPr>
          <a:lstStyle/>
          <a:p>
            <a:r>
              <a:rPr lang="en-US" sz="3600" dirty="0">
                <a:solidFill>
                  <a:srgbClr val="8D1738"/>
                </a:solidFill>
              </a:rPr>
              <a:t>@AADOCR</a:t>
            </a:r>
          </a:p>
        </p:txBody>
      </p:sp>
      <p:sp>
        <p:nvSpPr>
          <p:cNvPr id="19" name="TextBox 18">
            <a:extLst>
              <a:ext uri="{FF2B5EF4-FFF2-40B4-BE49-F238E27FC236}">
                <a16:creationId xmlns:a16="http://schemas.microsoft.com/office/drawing/2014/main" id="{8D71AFA6-7F54-43D8-9D43-E431B94D18B5}"/>
              </a:ext>
            </a:extLst>
          </p:cNvPr>
          <p:cNvSpPr txBox="1"/>
          <p:nvPr/>
        </p:nvSpPr>
        <p:spPr>
          <a:xfrm>
            <a:off x="7479631" y="1894521"/>
            <a:ext cx="2822713" cy="646331"/>
          </a:xfrm>
          <a:prstGeom prst="rect">
            <a:avLst/>
          </a:prstGeom>
          <a:noFill/>
        </p:spPr>
        <p:txBody>
          <a:bodyPr wrap="square" rtlCol="0">
            <a:spAutoFit/>
          </a:bodyPr>
          <a:lstStyle/>
          <a:p>
            <a:r>
              <a:rPr lang="en-US" sz="3600" dirty="0">
                <a:solidFill>
                  <a:srgbClr val="8D1738"/>
                </a:solidFill>
              </a:rPr>
              <a:t>@AADOCR</a:t>
            </a:r>
          </a:p>
        </p:txBody>
      </p:sp>
      <p:sp>
        <p:nvSpPr>
          <p:cNvPr id="20" name="TextBox 19">
            <a:extLst>
              <a:ext uri="{FF2B5EF4-FFF2-40B4-BE49-F238E27FC236}">
                <a16:creationId xmlns:a16="http://schemas.microsoft.com/office/drawing/2014/main" id="{91D033E9-924A-49C9-88FF-6CEFEAA598EE}"/>
              </a:ext>
            </a:extLst>
          </p:cNvPr>
          <p:cNvSpPr txBox="1"/>
          <p:nvPr/>
        </p:nvSpPr>
        <p:spPr>
          <a:xfrm>
            <a:off x="7578508" y="3286961"/>
            <a:ext cx="2822713" cy="646331"/>
          </a:xfrm>
          <a:prstGeom prst="rect">
            <a:avLst/>
          </a:prstGeom>
          <a:noFill/>
        </p:spPr>
        <p:txBody>
          <a:bodyPr wrap="square" rtlCol="0">
            <a:spAutoFit/>
          </a:bodyPr>
          <a:lstStyle/>
          <a:p>
            <a:r>
              <a:rPr lang="en-US" sz="3600" dirty="0">
                <a:solidFill>
                  <a:srgbClr val="8D1738"/>
                </a:solidFill>
              </a:rPr>
              <a:t>AADOCR</a:t>
            </a:r>
          </a:p>
        </p:txBody>
      </p:sp>
      <p:sp>
        <p:nvSpPr>
          <p:cNvPr id="13" name="TextBox 12">
            <a:extLst>
              <a:ext uri="{FF2B5EF4-FFF2-40B4-BE49-F238E27FC236}">
                <a16:creationId xmlns:a16="http://schemas.microsoft.com/office/drawing/2014/main" id="{B1B2C058-8640-4824-A815-89960B540CCF}"/>
              </a:ext>
            </a:extLst>
          </p:cNvPr>
          <p:cNvSpPr txBox="1"/>
          <p:nvPr/>
        </p:nvSpPr>
        <p:spPr>
          <a:xfrm>
            <a:off x="2050454" y="3438457"/>
            <a:ext cx="4433489" cy="584775"/>
          </a:xfrm>
          <a:prstGeom prst="rect">
            <a:avLst/>
          </a:prstGeom>
          <a:noFill/>
        </p:spPr>
        <p:txBody>
          <a:bodyPr wrap="square" rtlCol="0">
            <a:spAutoFit/>
          </a:bodyPr>
          <a:lstStyle/>
          <a:p>
            <a:r>
              <a:rPr lang="en-US" sz="3200" dirty="0" err="1">
                <a:solidFill>
                  <a:srgbClr val="8D1738"/>
                </a:solidFill>
              </a:rPr>
              <a:t>facebook.com</a:t>
            </a:r>
            <a:r>
              <a:rPr lang="en-US" sz="3200" dirty="0">
                <a:solidFill>
                  <a:srgbClr val="8D1738"/>
                </a:solidFill>
              </a:rPr>
              <a:t>/AADOCR</a:t>
            </a:r>
          </a:p>
        </p:txBody>
      </p:sp>
    </p:spTree>
    <p:extLst>
      <p:ext uri="{BB962C8B-B14F-4D97-AF65-F5344CB8AC3E}">
        <p14:creationId xmlns:p14="http://schemas.microsoft.com/office/powerpoint/2010/main" val="4055251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433626" y="1627363"/>
            <a:ext cx="10520362" cy="3359434"/>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pPr marL="342900" indent="-342900" algn="l" fontAlgn="base">
              <a:buFont typeface="Arial" panose="020B0604020202020204" pitchFamily="34" charset="0"/>
              <a:buChar char="•"/>
            </a:pPr>
            <a:r>
              <a:rPr lang="en-US" sz="3200" dirty="0">
                <a:solidFill>
                  <a:schemeClr val="tx1"/>
                </a:solidFill>
                <a:ea typeface="+mn-ea"/>
              </a:rPr>
              <a:t>Visit www.iadr.org and www.aadocr.org for more information. </a:t>
            </a:r>
          </a:p>
          <a:p>
            <a:pPr marL="342900" indent="-342900" algn="l" fontAlgn="base">
              <a:buFont typeface="Arial" panose="020B0604020202020204" pitchFamily="34" charset="0"/>
              <a:buChar char="•"/>
            </a:pPr>
            <a:r>
              <a:rPr lang="en-US" sz="3200" dirty="0">
                <a:solidFill>
                  <a:schemeClr val="tx1"/>
                </a:solidFill>
                <a:ea typeface="+mn-ea"/>
              </a:rPr>
              <a:t>Questions about IADR/AADOCR membership, journals or meetings may be directed to </a:t>
            </a:r>
            <a:r>
              <a:rPr lang="en-US" sz="3200" dirty="0" err="1">
                <a:solidFill>
                  <a:schemeClr val="tx1"/>
                </a:solidFill>
                <a:ea typeface="+mn-ea"/>
              </a:rPr>
              <a:t>research@aadocr.org</a:t>
            </a:r>
            <a:r>
              <a:rPr lang="en-US" sz="3200" dirty="0">
                <a:solidFill>
                  <a:schemeClr val="tx1"/>
                </a:solidFill>
                <a:ea typeface="+mn-ea"/>
              </a:rPr>
              <a:t> or 1.703.548.0066.</a:t>
            </a:r>
          </a:p>
          <a:p>
            <a:pPr marL="0" indent="0" algn="l" fontAlgn="base">
              <a:buNone/>
            </a:pPr>
            <a:endParaRPr lang="en-US" sz="2300" b="0" i="0" dirty="0">
              <a:solidFill>
                <a:schemeClr val="tx1"/>
              </a:solidFill>
              <a:effectLst/>
            </a:endParaRPr>
          </a:p>
          <a:p>
            <a:pPr marL="0" indent="0" algn="l" fontAlgn="base">
              <a:buNone/>
            </a:pPr>
            <a:endParaRPr lang="en-US" sz="2300" b="0" i="0" dirty="0">
              <a:solidFill>
                <a:schemeClr val="tx1"/>
              </a:solidFill>
              <a:effectLst/>
            </a:endParaRPr>
          </a:p>
          <a:p>
            <a:pPr marL="0" indent="0" algn="l" fontAlgn="base">
              <a:buNone/>
            </a:pPr>
            <a:endParaRPr lang="en-US" sz="2300" b="0" i="0" dirty="0">
              <a:solidFill>
                <a:schemeClr val="tx1"/>
              </a:solidFill>
              <a:effectLst/>
            </a:endParaRPr>
          </a:p>
          <a:p>
            <a:pPr marL="0" indent="0" algn="l" fontAlgn="base">
              <a:buNone/>
            </a:pPr>
            <a:endParaRPr lang="en-US" sz="2300" dirty="0">
              <a:solidFill>
                <a:schemeClr val="tx1"/>
              </a:solidFill>
            </a:endParaRPr>
          </a:p>
          <a:p>
            <a:pPr marL="285750" indent="-285750" algn="l" fontAlgn="base">
              <a:buFont typeface="Arial" panose="020B0604020202020204" pitchFamily="34" charset="0"/>
              <a:buChar char="•"/>
            </a:pPr>
            <a:endParaRPr lang="en-US" sz="2300" b="0" i="0" dirty="0">
              <a:solidFill>
                <a:schemeClr val="tx1"/>
              </a:solidFill>
              <a:effectLst/>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Membership, Journals, and Meetings </a:t>
            </a:r>
          </a:p>
        </p:txBody>
      </p:sp>
    </p:spTree>
    <p:extLst>
      <p:ext uri="{BB962C8B-B14F-4D97-AF65-F5344CB8AC3E}">
        <p14:creationId xmlns:p14="http://schemas.microsoft.com/office/powerpoint/2010/main" val="2896180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DEC8-EAC4-9B4D-8D88-43242D9481D5}"/>
              </a:ext>
            </a:extLst>
          </p:cNvPr>
          <p:cNvSpPr>
            <a:spLocks noGrp="1"/>
          </p:cNvSpPr>
          <p:nvPr>
            <p:ph type="title"/>
          </p:nvPr>
        </p:nvSpPr>
        <p:spPr>
          <a:xfrm>
            <a:off x="6096000" y="1252129"/>
            <a:ext cx="6017260" cy="1737543"/>
          </a:xfrm>
        </p:spPr>
        <p:txBody>
          <a:bodyPr/>
          <a:lstStyle/>
          <a:p>
            <a:pPr algn="l"/>
            <a:r>
              <a:rPr lang="en-US" dirty="0"/>
              <a:t>AADOCR Vision Statement</a:t>
            </a:r>
            <a:br>
              <a:rPr lang="en-US" dirty="0"/>
            </a:br>
            <a:br>
              <a:rPr lang="en-US" dirty="0"/>
            </a:br>
            <a:r>
              <a:rPr lang="en-US" altLang="en-US" sz="3550" dirty="0">
                <a:solidFill>
                  <a:schemeClr val="tx2"/>
                </a:solidFill>
                <a:ea typeface="ＭＳ Ｐゴシック" pitchFamily="34" charset="-128"/>
              </a:rPr>
              <a:t>Oral health through discovery and dissemination.</a:t>
            </a:r>
            <a:r>
              <a:rPr lang="en-US" sz="3550" dirty="0"/>
              <a:t> </a:t>
            </a:r>
          </a:p>
        </p:txBody>
      </p:sp>
    </p:spTree>
    <p:extLst>
      <p:ext uri="{BB962C8B-B14F-4D97-AF65-F5344CB8AC3E}">
        <p14:creationId xmlns:p14="http://schemas.microsoft.com/office/powerpoint/2010/main" val="209741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734089-B632-41BC-9C05-3B18BA53A6A1}"/>
              </a:ext>
            </a:extLst>
          </p:cNvPr>
          <p:cNvSpPr txBox="1"/>
          <p:nvPr/>
        </p:nvSpPr>
        <p:spPr>
          <a:xfrm>
            <a:off x="797442" y="1467062"/>
            <a:ext cx="10143460" cy="4616648"/>
          </a:xfrm>
          <a:prstGeom prst="rect">
            <a:avLst/>
          </a:prstGeom>
          <a:noFill/>
        </p:spPr>
        <p:txBody>
          <a:bodyPr wrap="square">
            <a:spAutoFit/>
          </a:bodyPr>
          <a:lstStyle/>
          <a:p>
            <a:pPr marL="0" indent="0" algn="ctr">
              <a:buNone/>
              <a:defRPr/>
            </a:pPr>
            <a:r>
              <a:rPr lang="en-US" altLang="en-US" sz="3600" dirty="0">
                <a:solidFill>
                  <a:srgbClr val="44546A"/>
                </a:solidFill>
                <a:latin typeface="Arial" panose="020B0604020202020204" pitchFamily="34" charset="0"/>
                <a:ea typeface="ＭＳ Ｐゴシック" pitchFamily="34" charset="-128"/>
                <a:cs typeface="Arial" panose="020B0604020202020204" pitchFamily="34" charset="0"/>
              </a:rPr>
              <a:t>IADR Core Values</a:t>
            </a:r>
          </a:p>
          <a:p>
            <a:pPr marL="0" indent="0" algn="ctr">
              <a:spcBef>
                <a:spcPts val="0"/>
              </a:spcBef>
              <a:buNone/>
              <a:defRPr/>
            </a:pPr>
            <a:r>
              <a:rPr lang="en-US" altLang="en-US" sz="1800" dirty="0">
                <a:solidFill>
                  <a:srgbClr val="44546A"/>
                </a:solidFill>
                <a:latin typeface="Arial" panose="020B0604020202020204" pitchFamily="34" charset="0"/>
                <a:cs typeface="Arial" panose="020B0604020202020204" pitchFamily="34" charset="0"/>
              </a:rPr>
              <a:t>Scientific Excellence * Social Responsibility * Scientific Community</a:t>
            </a:r>
          </a:p>
          <a:p>
            <a:pPr marL="0" indent="0" algn="ctr">
              <a:spcBef>
                <a:spcPts val="0"/>
              </a:spcBef>
              <a:buNone/>
              <a:defRPr/>
            </a:pPr>
            <a:endParaRPr lang="en-US" altLang="en-US" sz="1800" dirty="0">
              <a:solidFill>
                <a:srgbClr val="44546A"/>
              </a:solidFill>
              <a:latin typeface="Arial" panose="020B0604020202020204" pitchFamily="34" charset="0"/>
              <a:cs typeface="Arial" panose="020B0604020202020204" pitchFamily="34" charset="0"/>
            </a:endParaRPr>
          </a:p>
          <a:p>
            <a:pPr marL="0" indent="0">
              <a:spcBef>
                <a:spcPts val="0"/>
              </a:spcBef>
              <a:buNone/>
              <a:defRPr/>
            </a:pPr>
            <a:r>
              <a:rPr lang="en-US" altLang="en-US" sz="1800" b="1" dirty="0">
                <a:solidFill>
                  <a:srgbClr val="44546A"/>
                </a:solidFill>
                <a:latin typeface="Arial" panose="020B0604020202020204" pitchFamily="34" charset="0"/>
                <a:ea typeface="ＭＳ Ｐゴシック" pitchFamily="34" charset="-128"/>
                <a:cs typeface="Arial" panose="020B0604020202020204" pitchFamily="34" charset="0"/>
              </a:rPr>
              <a:t>Scientific Excellence</a:t>
            </a:r>
            <a:r>
              <a:rPr lang="en-US" altLang="en-US" sz="1800" dirty="0">
                <a:solidFill>
                  <a:srgbClr val="44546A"/>
                </a:solidFill>
                <a:latin typeface="Arial" panose="020B0604020202020204" pitchFamily="34" charset="0"/>
                <a:ea typeface="ＭＳ Ｐゴシック" pitchFamily="34" charset="-128"/>
                <a:cs typeface="Arial" panose="020B0604020202020204" pitchFamily="34" charset="0"/>
              </a:rPr>
              <a:t>: IADR values science conducted at the highest possible levels of rigor, innovation and ethics, across disciplines, from discovery science to clinical implementation to global population health.</a:t>
            </a:r>
          </a:p>
          <a:p>
            <a:pPr marL="0" indent="0">
              <a:spcBef>
                <a:spcPts val="0"/>
              </a:spcBef>
              <a:buNone/>
              <a:defRPr/>
            </a:pPr>
            <a:endParaRPr lang="en-US" altLang="en-US" sz="1800" b="1" dirty="0">
              <a:solidFill>
                <a:srgbClr val="44546A"/>
              </a:solidFill>
              <a:latin typeface="Arial" panose="020B0604020202020204" pitchFamily="34" charset="0"/>
              <a:ea typeface="ＭＳ Ｐゴシック" pitchFamily="34" charset="-128"/>
              <a:cs typeface="Arial" panose="020B0604020202020204" pitchFamily="34" charset="0"/>
            </a:endParaRPr>
          </a:p>
          <a:p>
            <a:pPr marL="0" indent="0">
              <a:spcBef>
                <a:spcPts val="0"/>
              </a:spcBef>
              <a:buNone/>
              <a:defRPr/>
            </a:pPr>
            <a:r>
              <a:rPr lang="en-US" altLang="en-US" sz="1800" b="1" dirty="0">
                <a:solidFill>
                  <a:srgbClr val="44546A"/>
                </a:solidFill>
                <a:latin typeface="Arial" panose="020B0604020202020204" pitchFamily="34" charset="0"/>
                <a:ea typeface="ＭＳ Ｐゴシック" pitchFamily="34" charset="-128"/>
                <a:cs typeface="Arial" panose="020B0604020202020204" pitchFamily="34" charset="0"/>
              </a:rPr>
              <a:t>Social Responsibility</a:t>
            </a:r>
            <a:r>
              <a:rPr lang="en-US" altLang="en-US" sz="1800" dirty="0">
                <a:solidFill>
                  <a:srgbClr val="44546A"/>
                </a:solidFill>
                <a:latin typeface="Arial" panose="020B0604020202020204" pitchFamily="34" charset="0"/>
                <a:ea typeface="ＭＳ Ｐゴシック" pitchFamily="34" charset="-128"/>
                <a:cs typeface="Arial" panose="020B0604020202020204" pitchFamily="34" charset="0"/>
              </a:rPr>
              <a:t>: IADR values the pursuit of science to improve health and well-being for all people, to reduce health inequalities and inequities, and proactively takes actions and positions to improve health.</a:t>
            </a:r>
          </a:p>
          <a:p>
            <a:pPr marL="0" indent="0">
              <a:spcBef>
                <a:spcPts val="0"/>
              </a:spcBef>
              <a:buNone/>
              <a:defRPr/>
            </a:pPr>
            <a:endParaRPr lang="en-US" altLang="en-US" sz="1800" dirty="0">
              <a:solidFill>
                <a:srgbClr val="44546A"/>
              </a:solidFill>
              <a:latin typeface="Arial" panose="020B0604020202020204" pitchFamily="34" charset="0"/>
              <a:ea typeface="ＭＳ Ｐゴシック" pitchFamily="34" charset="-128"/>
              <a:cs typeface="Arial" panose="020B0604020202020204" pitchFamily="34" charset="0"/>
            </a:endParaRPr>
          </a:p>
          <a:p>
            <a:pPr marL="0" indent="0">
              <a:spcBef>
                <a:spcPts val="0"/>
              </a:spcBef>
              <a:buNone/>
              <a:defRPr/>
            </a:pPr>
            <a:r>
              <a:rPr lang="en-US" altLang="en-US" sz="1800" b="1" dirty="0">
                <a:solidFill>
                  <a:srgbClr val="44546A"/>
                </a:solidFill>
                <a:latin typeface="Arial" panose="020B0604020202020204" pitchFamily="34" charset="0"/>
                <a:ea typeface="ＭＳ Ｐゴシック" pitchFamily="34" charset="-128"/>
                <a:cs typeface="Arial" panose="020B0604020202020204" pitchFamily="34" charset="0"/>
              </a:rPr>
              <a:t>Scientific Community</a:t>
            </a:r>
            <a:r>
              <a:rPr lang="en-US" altLang="en-US" sz="1800" dirty="0">
                <a:solidFill>
                  <a:srgbClr val="44546A"/>
                </a:solidFill>
                <a:latin typeface="Arial" panose="020B0604020202020204" pitchFamily="34" charset="0"/>
                <a:ea typeface="ＭＳ Ｐゴシック" pitchFamily="34" charset="-128"/>
                <a:cs typeface="Arial" panose="020B0604020202020204" pitchFamily="34" charset="0"/>
              </a:rPr>
              <a:t>: IADR values a diverse and inclusive scientific workforce, promotes work-life balance, and supports educational activities and mentoring networks to develop the next generation of scientists.</a:t>
            </a:r>
          </a:p>
          <a:p>
            <a:pPr marL="0" indent="0" algn="ctr">
              <a:spcAft>
                <a:spcPts val="1200"/>
              </a:spcAft>
              <a:buNone/>
              <a:defRPr/>
            </a:pPr>
            <a:endParaRPr lang="en-US" altLang="en-US" sz="2400" dirty="0">
              <a:solidFill>
                <a:srgbClr val="44546A"/>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DD180CFB-05BE-4C5B-8591-158B0172696F}"/>
              </a:ext>
            </a:extLst>
          </p:cNvPr>
          <p:cNvSpPr>
            <a:spLocks noGrp="1"/>
          </p:cNvSpPr>
          <p:nvPr>
            <p:ph type="title"/>
          </p:nvPr>
        </p:nvSpPr>
        <p:spPr>
          <a:xfrm>
            <a:off x="609600" y="274638"/>
            <a:ext cx="10972800" cy="1143000"/>
          </a:xfrm>
        </p:spPr>
        <p:txBody>
          <a:bodyPr/>
          <a:lstStyle/>
          <a:p>
            <a:r>
              <a:rPr lang="en-US" altLang="en-US" dirty="0"/>
              <a:t>IADR Values Statement</a:t>
            </a:r>
            <a:endParaRPr lang="en-US" dirty="0"/>
          </a:p>
        </p:txBody>
      </p:sp>
    </p:spTree>
    <p:extLst>
      <p:ext uri="{BB962C8B-B14F-4D97-AF65-F5344CB8AC3E}">
        <p14:creationId xmlns:p14="http://schemas.microsoft.com/office/powerpoint/2010/main" val="134802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FBB-1C0E-F546-8A47-6AA7DA0AA4B4}"/>
              </a:ext>
            </a:extLst>
          </p:cNvPr>
          <p:cNvSpPr>
            <a:spLocks noGrp="1"/>
          </p:cNvSpPr>
          <p:nvPr>
            <p:ph type="title"/>
          </p:nvPr>
        </p:nvSpPr>
        <p:spPr>
          <a:xfrm>
            <a:off x="609600" y="274638"/>
            <a:ext cx="10972800" cy="703930"/>
          </a:xfrm>
        </p:spPr>
        <p:txBody>
          <a:bodyPr/>
          <a:lstStyle/>
          <a:p>
            <a:r>
              <a:rPr lang="en-US" dirty="0"/>
              <a:t>AADOCR Board of Directors</a:t>
            </a:r>
          </a:p>
        </p:txBody>
      </p:sp>
      <p:sp>
        <p:nvSpPr>
          <p:cNvPr id="3" name="Content Placeholder 2">
            <a:extLst>
              <a:ext uri="{FF2B5EF4-FFF2-40B4-BE49-F238E27FC236}">
                <a16:creationId xmlns:a16="http://schemas.microsoft.com/office/drawing/2014/main" id="{480506C9-1C47-0249-B2D0-FABBC865CC9B}"/>
              </a:ext>
            </a:extLst>
          </p:cNvPr>
          <p:cNvSpPr>
            <a:spLocks noGrp="1"/>
          </p:cNvSpPr>
          <p:nvPr>
            <p:ph sz="half" idx="1"/>
          </p:nvPr>
        </p:nvSpPr>
        <p:spPr>
          <a:xfrm>
            <a:off x="467897" y="930442"/>
            <a:ext cx="5820608" cy="4525963"/>
          </a:xfrm>
        </p:spPr>
        <p:txBody>
          <a:bodyPr/>
          <a:lstStyle/>
          <a:p>
            <a:pPr marL="457200" lvl="1" indent="0">
              <a:buNone/>
            </a:pPr>
            <a:r>
              <a:rPr lang="en-US" sz="1600" b="1" dirty="0">
                <a:solidFill>
                  <a:srgbClr val="44546A"/>
                </a:solidFill>
              </a:rPr>
              <a:t>President</a:t>
            </a:r>
            <a:br>
              <a:rPr lang="en-US" sz="1600" dirty="0">
                <a:solidFill>
                  <a:srgbClr val="44546A"/>
                </a:solidFill>
              </a:rPr>
            </a:br>
            <a:r>
              <a:rPr lang="en-US" sz="1600" dirty="0">
                <a:solidFill>
                  <a:srgbClr val="44546A"/>
                </a:solidFill>
              </a:rPr>
              <a:t>Jacques Eduardo Nör, University of Michigan, Ann Arbor</a:t>
            </a:r>
          </a:p>
          <a:p>
            <a:pPr marL="457200" lvl="1" indent="0">
              <a:buNone/>
            </a:pPr>
            <a:endParaRPr lang="en-US" sz="700" dirty="0">
              <a:solidFill>
                <a:srgbClr val="44546A"/>
              </a:solidFill>
            </a:endParaRPr>
          </a:p>
          <a:p>
            <a:pPr marL="457200" lvl="1" indent="0">
              <a:buNone/>
            </a:pPr>
            <a:r>
              <a:rPr lang="en-US" sz="1600" b="1" dirty="0">
                <a:solidFill>
                  <a:srgbClr val="44546A"/>
                </a:solidFill>
              </a:rPr>
              <a:t>President-elect</a:t>
            </a:r>
            <a:br>
              <a:rPr lang="en-US" sz="1600" dirty="0">
                <a:solidFill>
                  <a:srgbClr val="44546A"/>
                </a:solidFill>
              </a:rPr>
            </a:br>
            <a:r>
              <a:rPr lang="en-US" sz="1600" dirty="0">
                <a:solidFill>
                  <a:srgbClr val="44546A"/>
                </a:solidFill>
              </a:rPr>
              <a:t>Jane Weintraub, University of North Carolina, Chapel Hill</a:t>
            </a:r>
          </a:p>
          <a:p>
            <a:pPr marL="457200" lvl="1" indent="0">
              <a:buNone/>
            </a:pPr>
            <a:endParaRPr lang="en-US" sz="700" dirty="0">
              <a:solidFill>
                <a:srgbClr val="44546A"/>
              </a:solidFill>
            </a:endParaRPr>
          </a:p>
          <a:p>
            <a:pPr marL="457200" lvl="1" indent="0">
              <a:buNone/>
            </a:pPr>
            <a:r>
              <a:rPr lang="en-US" sz="1600" b="1" dirty="0">
                <a:solidFill>
                  <a:srgbClr val="44546A"/>
                </a:solidFill>
              </a:rPr>
              <a:t>Vice-president</a:t>
            </a:r>
          </a:p>
          <a:p>
            <a:pPr marL="457200" lvl="1" indent="0">
              <a:buNone/>
            </a:pPr>
            <a:r>
              <a:rPr lang="en-US" sz="1600" dirty="0">
                <a:solidFill>
                  <a:srgbClr val="44546A"/>
                </a:solidFill>
              </a:rPr>
              <a:t>Alexandre Vieira, University of Pittsburgh, PA</a:t>
            </a:r>
          </a:p>
          <a:p>
            <a:pPr marL="457200" lvl="1" indent="0">
              <a:buNone/>
            </a:pPr>
            <a:endParaRPr lang="en-US" sz="700" b="1" dirty="0">
              <a:solidFill>
                <a:srgbClr val="44546A"/>
              </a:solidFill>
            </a:endParaRPr>
          </a:p>
          <a:p>
            <a:pPr marL="457200" lvl="1" indent="0">
              <a:buNone/>
            </a:pPr>
            <a:r>
              <a:rPr lang="en-US" sz="1600" b="1" dirty="0">
                <a:solidFill>
                  <a:srgbClr val="44546A"/>
                </a:solidFill>
              </a:rPr>
              <a:t>Immediate Past President</a:t>
            </a:r>
            <a:br>
              <a:rPr lang="en-US" sz="1600" dirty="0">
                <a:solidFill>
                  <a:srgbClr val="44546A"/>
                </a:solidFill>
              </a:rPr>
            </a:br>
            <a:r>
              <a:rPr lang="en-US" sz="1600" dirty="0">
                <a:solidFill>
                  <a:srgbClr val="44546A"/>
                </a:solidFill>
              </a:rPr>
              <a:t>Mark Herzberg, University of Minnesota, Minneapolis </a:t>
            </a:r>
          </a:p>
          <a:p>
            <a:pPr marL="457200" lvl="1" indent="0">
              <a:buNone/>
            </a:pPr>
            <a:r>
              <a:rPr lang="en-US" sz="900" b="1" i="1" dirty="0">
                <a:solidFill>
                  <a:srgbClr val="44546A"/>
                </a:solidFill>
              </a:rPr>
              <a:t> </a:t>
            </a:r>
          </a:p>
          <a:p>
            <a:pPr marL="457200" lvl="1" indent="0">
              <a:buNone/>
            </a:pPr>
            <a:r>
              <a:rPr lang="en-US" sz="1600" b="1" dirty="0">
                <a:solidFill>
                  <a:srgbClr val="44546A"/>
                </a:solidFill>
              </a:rPr>
              <a:t>Treasurer</a:t>
            </a:r>
            <a:br>
              <a:rPr lang="en-US" sz="1600" dirty="0">
                <a:solidFill>
                  <a:srgbClr val="44546A"/>
                </a:solidFill>
              </a:rPr>
            </a:br>
            <a:r>
              <a:rPr lang="en-US" sz="1600" dirty="0">
                <a:solidFill>
                  <a:srgbClr val="44546A"/>
                </a:solidFill>
              </a:rPr>
              <a:t>Olga Baker, University of Missouri, Columbia</a:t>
            </a:r>
          </a:p>
          <a:p>
            <a:pPr marL="457200" lvl="1" indent="0">
              <a:buNone/>
            </a:pPr>
            <a:r>
              <a:rPr lang="en-US" sz="900" b="1" i="1" dirty="0">
                <a:solidFill>
                  <a:srgbClr val="44546A"/>
                </a:solidFill>
              </a:rPr>
              <a:t> </a:t>
            </a:r>
          </a:p>
          <a:p>
            <a:pPr marL="457200" lvl="1" indent="0">
              <a:buNone/>
            </a:pPr>
            <a:r>
              <a:rPr lang="en-US" sz="1600" b="1" i="1" dirty="0">
                <a:solidFill>
                  <a:srgbClr val="44546A"/>
                </a:solidFill>
              </a:rPr>
              <a:t>JDR </a:t>
            </a:r>
            <a:r>
              <a:rPr lang="en-US" sz="1600" b="1" dirty="0">
                <a:solidFill>
                  <a:srgbClr val="44546A"/>
                </a:solidFill>
              </a:rPr>
              <a:t>Editor-in-Chief</a:t>
            </a:r>
            <a:br>
              <a:rPr lang="en-US" sz="1600" dirty="0">
                <a:solidFill>
                  <a:srgbClr val="44546A"/>
                </a:solidFill>
              </a:rPr>
            </a:br>
            <a:r>
              <a:rPr lang="en-US" sz="1600" dirty="0">
                <a:solidFill>
                  <a:srgbClr val="44546A"/>
                </a:solidFill>
              </a:rPr>
              <a:t>Nicholas Jakubovics, Newcastle University, England</a:t>
            </a:r>
          </a:p>
          <a:p>
            <a:pPr marL="457200" lvl="1" indent="0">
              <a:buNone/>
            </a:pPr>
            <a:endParaRPr lang="en-US" sz="700" dirty="0">
              <a:solidFill>
                <a:srgbClr val="44546A"/>
              </a:solidFill>
            </a:endParaRPr>
          </a:p>
          <a:p>
            <a:pPr marL="457200" lvl="1" indent="0">
              <a:buNone/>
            </a:pPr>
            <a:r>
              <a:rPr lang="en-US" sz="1600" b="1" i="1" dirty="0">
                <a:solidFill>
                  <a:srgbClr val="44546A"/>
                </a:solidFill>
              </a:rPr>
              <a:t>JDR CTR </a:t>
            </a:r>
            <a:r>
              <a:rPr lang="en-US" sz="1600" b="1" dirty="0">
                <a:solidFill>
                  <a:srgbClr val="44546A"/>
                </a:solidFill>
              </a:rPr>
              <a:t>Editor-in-Chief</a:t>
            </a:r>
          </a:p>
          <a:p>
            <a:pPr marL="457200" lvl="1" indent="0">
              <a:buNone/>
            </a:pPr>
            <a:r>
              <a:rPr lang="en-US" sz="1600" dirty="0">
                <a:solidFill>
                  <a:srgbClr val="44546A"/>
                </a:solidFill>
              </a:rPr>
              <a:t>Jocelyne Feine, McGill University, Montreal, Quebec, Canada</a:t>
            </a:r>
          </a:p>
          <a:p>
            <a:pPr marL="457200" lvl="1" indent="0">
              <a:buNone/>
            </a:pPr>
            <a:endParaRPr lang="en-US" sz="1600" dirty="0">
              <a:solidFill>
                <a:srgbClr val="44546A"/>
              </a:solidFill>
            </a:endParaRPr>
          </a:p>
          <a:p>
            <a:pPr marL="457200" lvl="1" indent="0">
              <a:buNone/>
            </a:pPr>
            <a:endParaRPr lang="en-US" sz="1600" dirty="0">
              <a:solidFill>
                <a:srgbClr val="44546A"/>
              </a:solidFill>
            </a:endParaRPr>
          </a:p>
        </p:txBody>
      </p:sp>
      <p:sp>
        <p:nvSpPr>
          <p:cNvPr id="4" name="Content Placeholder 3">
            <a:extLst>
              <a:ext uri="{FF2B5EF4-FFF2-40B4-BE49-F238E27FC236}">
                <a16:creationId xmlns:a16="http://schemas.microsoft.com/office/drawing/2014/main" id="{3D40673C-E960-E641-BA10-F1056E68799F}"/>
              </a:ext>
            </a:extLst>
          </p:cNvPr>
          <p:cNvSpPr>
            <a:spLocks noGrp="1"/>
          </p:cNvSpPr>
          <p:nvPr>
            <p:ph sz="half" idx="2"/>
          </p:nvPr>
        </p:nvSpPr>
        <p:spPr>
          <a:xfrm>
            <a:off x="5948017" y="930442"/>
            <a:ext cx="5577305" cy="4525963"/>
          </a:xfrm>
        </p:spPr>
        <p:txBody>
          <a:bodyPr/>
          <a:lstStyle/>
          <a:p>
            <a:pPr marL="457200" lvl="1" indent="0">
              <a:buNone/>
            </a:pPr>
            <a:r>
              <a:rPr lang="en-US" sz="1600" b="1" dirty="0">
                <a:solidFill>
                  <a:srgbClr val="44546A"/>
                </a:solidFill>
              </a:rPr>
              <a:t>Patient Advocate Representative</a:t>
            </a:r>
            <a:br>
              <a:rPr lang="en-US" sz="1600" dirty="0">
                <a:solidFill>
                  <a:srgbClr val="44546A"/>
                </a:solidFill>
              </a:rPr>
            </a:br>
            <a:r>
              <a:rPr lang="en-US" sz="1600" dirty="0">
                <a:solidFill>
                  <a:srgbClr val="44546A"/>
                </a:solidFill>
              </a:rPr>
              <a:t>Mary Fete, National Foundation for Ectodermal Dysplasias, Fairview Heights, IL</a:t>
            </a:r>
          </a:p>
          <a:p>
            <a:pPr marL="457200" lvl="1" indent="0">
              <a:buNone/>
            </a:pPr>
            <a:endParaRPr lang="en-US" sz="700" b="1" dirty="0">
              <a:solidFill>
                <a:srgbClr val="44546A"/>
              </a:solidFill>
            </a:endParaRPr>
          </a:p>
          <a:p>
            <a:pPr marL="457200" lvl="1" indent="0">
              <a:buNone/>
            </a:pPr>
            <a:r>
              <a:rPr lang="en-US" sz="1600" b="1" dirty="0">
                <a:solidFill>
                  <a:srgbClr val="44546A"/>
                </a:solidFill>
              </a:rPr>
              <a:t>Member</a:t>
            </a:r>
            <a:br>
              <a:rPr lang="en-US" sz="1600" dirty="0">
                <a:solidFill>
                  <a:srgbClr val="44546A"/>
                </a:solidFill>
              </a:rPr>
            </a:br>
            <a:r>
              <a:rPr lang="en-US" sz="1600" dirty="0">
                <a:solidFill>
                  <a:srgbClr val="44546A"/>
                </a:solidFill>
              </a:rPr>
              <a:t>Joe Oxman, 3M, St. Paul, MN</a:t>
            </a:r>
          </a:p>
          <a:p>
            <a:pPr marL="457200" lvl="1" indent="0">
              <a:buNone/>
            </a:pPr>
            <a:r>
              <a:rPr lang="en-US" sz="1600" dirty="0">
                <a:solidFill>
                  <a:srgbClr val="44546A"/>
                </a:solidFill>
              </a:rPr>
              <a:t>Brian Foster, The Ohio State University, Columbus </a:t>
            </a:r>
          </a:p>
          <a:p>
            <a:pPr marL="457200" lvl="1" indent="0">
              <a:buNone/>
            </a:pPr>
            <a:endParaRPr lang="en-US" sz="600" dirty="0">
              <a:solidFill>
                <a:srgbClr val="44546A"/>
              </a:solidFill>
            </a:endParaRPr>
          </a:p>
          <a:p>
            <a:pPr marL="457200" lvl="1" indent="0">
              <a:buNone/>
            </a:pPr>
            <a:r>
              <a:rPr lang="en-US" sz="1600" b="1" dirty="0">
                <a:solidFill>
                  <a:srgbClr val="44546A"/>
                </a:solidFill>
              </a:rPr>
              <a:t>Members-at-Large</a:t>
            </a:r>
            <a:br>
              <a:rPr lang="en-US" sz="1600" dirty="0">
                <a:solidFill>
                  <a:srgbClr val="44546A"/>
                </a:solidFill>
              </a:rPr>
            </a:br>
            <a:r>
              <a:rPr lang="en-US" sz="1600" dirty="0">
                <a:solidFill>
                  <a:srgbClr val="44546A"/>
                </a:solidFill>
              </a:rPr>
              <a:t>Ben Chaffee, University of California, San Francisco</a:t>
            </a:r>
          </a:p>
          <a:p>
            <a:pPr marL="457200" lvl="1" indent="0">
              <a:buNone/>
            </a:pPr>
            <a:r>
              <a:rPr lang="en-US" sz="1600" dirty="0">
                <a:solidFill>
                  <a:srgbClr val="44546A"/>
                </a:solidFill>
              </a:rPr>
              <a:t>Brenda Heaton, Boston University, MA</a:t>
            </a:r>
            <a:br>
              <a:rPr lang="en-US" sz="1600" dirty="0">
                <a:solidFill>
                  <a:srgbClr val="44546A"/>
                </a:solidFill>
              </a:rPr>
            </a:br>
            <a:r>
              <a:rPr lang="en-US" sz="1600" dirty="0">
                <a:solidFill>
                  <a:srgbClr val="44546A"/>
                </a:solidFill>
              </a:rPr>
              <a:t>Luciana Shaddox, University of Kentucky, Lexington</a:t>
            </a:r>
          </a:p>
          <a:p>
            <a:pPr marL="457200" lvl="1" indent="0">
              <a:buNone/>
            </a:pPr>
            <a:endParaRPr lang="en-US" sz="700" dirty="0">
              <a:solidFill>
                <a:srgbClr val="44546A"/>
              </a:solidFill>
            </a:endParaRPr>
          </a:p>
          <a:p>
            <a:pPr marL="457200" lvl="1" indent="0">
              <a:buNone/>
            </a:pPr>
            <a:r>
              <a:rPr lang="en-US" sz="1600" b="1" dirty="0">
                <a:solidFill>
                  <a:srgbClr val="44546A"/>
                </a:solidFill>
              </a:rPr>
              <a:t>Student Representatives</a:t>
            </a:r>
            <a:br>
              <a:rPr lang="en-US" sz="1600" dirty="0">
                <a:solidFill>
                  <a:srgbClr val="44546A"/>
                </a:solidFill>
              </a:rPr>
            </a:br>
            <a:r>
              <a:rPr lang="en-US" sz="1600" dirty="0">
                <a:solidFill>
                  <a:srgbClr val="44546A"/>
                </a:solidFill>
              </a:rPr>
              <a:t>Alexandra Herzog, University of Michigan, Ann Arbor</a:t>
            </a:r>
          </a:p>
          <a:p>
            <a:pPr marL="457200" lvl="1" indent="0">
              <a:buNone/>
            </a:pPr>
            <a:r>
              <a:rPr lang="en-US" sz="1600" dirty="0">
                <a:solidFill>
                  <a:srgbClr val="44546A"/>
                </a:solidFill>
              </a:rPr>
              <a:t>Kazune Pax, The Ohio State University, Columbus</a:t>
            </a:r>
          </a:p>
          <a:p>
            <a:pPr marL="457200" lvl="1" indent="0">
              <a:buNone/>
            </a:pPr>
            <a:endParaRPr lang="en-US" sz="700" dirty="0">
              <a:solidFill>
                <a:srgbClr val="44546A"/>
              </a:solidFill>
            </a:endParaRPr>
          </a:p>
          <a:p>
            <a:pPr marL="457200" lvl="1" indent="0">
              <a:buNone/>
            </a:pPr>
            <a:r>
              <a:rPr lang="en-US" sz="1600" b="1" dirty="0">
                <a:solidFill>
                  <a:srgbClr val="44546A"/>
                </a:solidFill>
              </a:rPr>
              <a:t>Chief Executive Officer</a:t>
            </a:r>
            <a:br>
              <a:rPr lang="en-US" sz="1600" dirty="0">
                <a:solidFill>
                  <a:srgbClr val="44546A"/>
                </a:solidFill>
              </a:rPr>
            </a:br>
            <a:r>
              <a:rPr lang="en-US" sz="1600" dirty="0">
                <a:solidFill>
                  <a:srgbClr val="44546A"/>
                </a:solidFill>
              </a:rPr>
              <a:t>Christopher H. Fox, IADR/AADOCR, Alexandria, VA</a:t>
            </a:r>
          </a:p>
          <a:p>
            <a:pPr marL="457200" lvl="1" indent="0">
              <a:buNone/>
            </a:pPr>
            <a:endParaRPr lang="en-US" sz="1600" dirty="0">
              <a:solidFill>
                <a:srgbClr val="44546A"/>
              </a:solidFill>
            </a:endParaRPr>
          </a:p>
          <a:p>
            <a:pPr marL="457200" lvl="1" indent="0">
              <a:buNone/>
            </a:pPr>
            <a:endParaRPr lang="en-US" sz="1600" dirty="0">
              <a:solidFill>
                <a:srgbClr val="44546A"/>
              </a:solidFill>
            </a:endParaRPr>
          </a:p>
          <a:p>
            <a:pPr marL="457200" lvl="1" indent="0">
              <a:buNone/>
            </a:pPr>
            <a:r>
              <a:rPr lang="en-US" sz="1600" dirty="0">
                <a:solidFill>
                  <a:srgbClr val="44546A"/>
                </a:solidFill>
              </a:rPr>
              <a:t> </a:t>
            </a:r>
          </a:p>
        </p:txBody>
      </p:sp>
    </p:spTree>
    <p:extLst>
      <p:ext uri="{BB962C8B-B14F-4D97-AF65-F5344CB8AC3E}">
        <p14:creationId xmlns:p14="http://schemas.microsoft.com/office/powerpoint/2010/main" val="3063805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FBB-1C0E-F546-8A47-6AA7DA0AA4B4}"/>
              </a:ext>
            </a:extLst>
          </p:cNvPr>
          <p:cNvSpPr>
            <a:spLocks noGrp="1"/>
          </p:cNvSpPr>
          <p:nvPr>
            <p:ph type="title"/>
          </p:nvPr>
        </p:nvSpPr>
        <p:spPr/>
        <p:txBody>
          <a:bodyPr/>
          <a:lstStyle/>
          <a:p>
            <a:r>
              <a:rPr lang="en-US" dirty="0"/>
              <a:t>AADOCR Membership Breakdown</a:t>
            </a:r>
          </a:p>
        </p:txBody>
      </p:sp>
      <p:graphicFrame>
        <p:nvGraphicFramePr>
          <p:cNvPr id="5" name="Table 5">
            <a:extLst>
              <a:ext uri="{FF2B5EF4-FFF2-40B4-BE49-F238E27FC236}">
                <a16:creationId xmlns:a16="http://schemas.microsoft.com/office/drawing/2014/main" id="{4993411C-A0EB-458A-ADE5-D6004FB5C1FC}"/>
              </a:ext>
            </a:extLst>
          </p:cNvPr>
          <p:cNvGraphicFramePr>
            <a:graphicFrameLocks noGrp="1"/>
          </p:cNvGraphicFramePr>
          <p:nvPr>
            <p:ph idx="1"/>
            <p:extLst>
              <p:ext uri="{D42A27DB-BD31-4B8C-83A1-F6EECF244321}">
                <p14:modId xmlns:p14="http://schemas.microsoft.com/office/powerpoint/2010/main" val="3055121857"/>
              </p:ext>
            </p:extLst>
          </p:nvPr>
        </p:nvGraphicFramePr>
        <p:xfrm>
          <a:off x="1362165" y="1040031"/>
          <a:ext cx="8526378" cy="4206240"/>
        </p:xfrm>
        <a:graphic>
          <a:graphicData uri="http://schemas.openxmlformats.org/drawingml/2006/table">
            <a:tbl>
              <a:tblPr firstRow="1" bandRow="1">
                <a:tableStyleId>{69CF1AB2-1976-4502-BF36-3FF5EA218861}</a:tableStyleId>
              </a:tblPr>
              <a:tblGrid>
                <a:gridCol w="5200001">
                  <a:extLst>
                    <a:ext uri="{9D8B030D-6E8A-4147-A177-3AD203B41FA5}">
                      <a16:colId xmlns:a16="http://schemas.microsoft.com/office/drawing/2014/main" val="544500032"/>
                    </a:ext>
                  </a:extLst>
                </a:gridCol>
                <a:gridCol w="3326377">
                  <a:extLst>
                    <a:ext uri="{9D8B030D-6E8A-4147-A177-3AD203B41FA5}">
                      <a16:colId xmlns:a16="http://schemas.microsoft.com/office/drawing/2014/main" val="2621746333"/>
                    </a:ext>
                  </a:extLst>
                </a:gridCol>
              </a:tblGrid>
              <a:tr h="0">
                <a:tc>
                  <a:txBody>
                    <a:bodyPr/>
                    <a:lstStyle/>
                    <a:p>
                      <a:r>
                        <a:rPr lang="en-US" sz="4000" b="0" dirty="0">
                          <a:solidFill>
                            <a:srgbClr val="44546A"/>
                          </a:solidFill>
                          <a:latin typeface="Arial" panose="020B0604020202020204" pitchFamily="34" charset="0"/>
                          <a:cs typeface="Arial" panose="020B0604020202020204" pitchFamily="34" charset="0"/>
                        </a:rPr>
                        <a:t>Member:</a:t>
                      </a:r>
                    </a:p>
                  </a:txBody>
                  <a:tcPr>
                    <a:noFill/>
                  </a:tcPr>
                </a:tc>
                <a:tc>
                  <a:txBody>
                    <a:bodyPr/>
                    <a:lstStyle/>
                    <a:p>
                      <a:pPr algn="r"/>
                      <a:r>
                        <a:rPr lang="en-US" sz="4000" b="0" dirty="0">
                          <a:solidFill>
                            <a:srgbClr val="44546A"/>
                          </a:solidFill>
                          <a:latin typeface="Arial" panose="020B0604020202020204" pitchFamily="34" charset="0"/>
                          <a:cs typeface="Arial" panose="020B0604020202020204" pitchFamily="34" charset="0"/>
                        </a:rPr>
                        <a:t>1,680</a:t>
                      </a:r>
                    </a:p>
                  </a:txBody>
                  <a:tcPr>
                    <a:noFill/>
                  </a:tcPr>
                </a:tc>
                <a:extLst>
                  <a:ext uri="{0D108BD9-81ED-4DB2-BD59-A6C34878D82A}">
                    <a16:rowId xmlns:a16="http://schemas.microsoft.com/office/drawing/2014/main" val="943539978"/>
                  </a:ext>
                </a:extLst>
              </a:tr>
              <a:tr h="370840">
                <a:tc>
                  <a:txBody>
                    <a:bodyPr/>
                    <a:lstStyle/>
                    <a:p>
                      <a:r>
                        <a:rPr lang="en-US" sz="4000" dirty="0">
                          <a:solidFill>
                            <a:srgbClr val="44546A"/>
                          </a:solidFill>
                          <a:latin typeface="Arial" panose="020B0604020202020204" pitchFamily="34" charset="0"/>
                          <a:cs typeface="Arial" panose="020B0604020202020204" pitchFamily="34" charset="0"/>
                        </a:rPr>
                        <a:t>Retired Member:</a:t>
                      </a:r>
                    </a:p>
                  </a:txBody>
                  <a:tcPr>
                    <a:noFill/>
                  </a:tcPr>
                </a:tc>
                <a:tc>
                  <a:txBody>
                    <a:bodyPr/>
                    <a:lstStyle/>
                    <a:p>
                      <a:pPr algn="r"/>
                      <a:r>
                        <a:rPr lang="en-US" sz="4000" dirty="0">
                          <a:solidFill>
                            <a:srgbClr val="44546A"/>
                          </a:solidFill>
                          <a:latin typeface="Arial" panose="020B0604020202020204" pitchFamily="34" charset="0"/>
                          <a:cs typeface="Arial" panose="020B0604020202020204" pitchFamily="34" charset="0"/>
                        </a:rPr>
                        <a:t>312</a:t>
                      </a:r>
                    </a:p>
                  </a:txBody>
                  <a:tcPr>
                    <a:noFill/>
                  </a:tcPr>
                </a:tc>
                <a:extLst>
                  <a:ext uri="{0D108BD9-81ED-4DB2-BD59-A6C34878D82A}">
                    <a16:rowId xmlns:a16="http://schemas.microsoft.com/office/drawing/2014/main" val="1912167941"/>
                  </a:ext>
                </a:extLst>
              </a:tr>
              <a:tr h="370840">
                <a:tc>
                  <a:txBody>
                    <a:bodyPr/>
                    <a:lstStyle/>
                    <a:p>
                      <a:r>
                        <a:rPr lang="en-US" sz="4000" dirty="0">
                          <a:solidFill>
                            <a:srgbClr val="44546A"/>
                          </a:solidFill>
                          <a:latin typeface="Arial" panose="020B0604020202020204" pitchFamily="34" charset="0"/>
                          <a:cs typeface="Arial" panose="020B0604020202020204" pitchFamily="34" charset="0"/>
                        </a:rPr>
                        <a:t>Student Member:</a:t>
                      </a:r>
                    </a:p>
                  </a:txBody>
                  <a:tcPr>
                    <a:noFill/>
                  </a:tcPr>
                </a:tc>
                <a:tc>
                  <a:txBody>
                    <a:bodyPr/>
                    <a:lstStyle/>
                    <a:p>
                      <a:pPr algn="r"/>
                      <a:r>
                        <a:rPr lang="en-US" sz="4000" dirty="0">
                          <a:solidFill>
                            <a:srgbClr val="44546A"/>
                          </a:solidFill>
                          <a:latin typeface="Arial" panose="020B0604020202020204" pitchFamily="34" charset="0"/>
                          <a:cs typeface="Arial" panose="020B0604020202020204" pitchFamily="34" charset="0"/>
                        </a:rPr>
                        <a:t>951</a:t>
                      </a:r>
                    </a:p>
                  </a:txBody>
                  <a:tcPr>
                    <a:noFill/>
                  </a:tcPr>
                </a:tc>
                <a:extLst>
                  <a:ext uri="{0D108BD9-81ED-4DB2-BD59-A6C34878D82A}">
                    <a16:rowId xmlns:a16="http://schemas.microsoft.com/office/drawing/2014/main" val="3022041259"/>
                  </a:ext>
                </a:extLst>
              </a:tr>
              <a:tr h="370840">
                <a:tc>
                  <a:txBody>
                    <a:bodyPr/>
                    <a:lstStyle/>
                    <a:p>
                      <a:r>
                        <a:rPr lang="en-US" sz="4000" dirty="0">
                          <a:solidFill>
                            <a:srgbClr val="44546A"/>
                          </a:solidFill>
                          <a:latin typeface="Arial" panose="020B0604020202020204" pitchFamily="34" charset="0"/>
                          <a:cs typeface="Arial" panose="020B0604020202020204" pitchFamily="34" charset="0"/>
                        </a:rPr>
                        <a:t>Affiliate Member:</a:t>
                      </a:r>
                    </a:p>
                  </a:txBody>
                  <a:tcPr>
                    <a:noFill/>
                  </a:tcPr>
                </a:tc>
                <a:tc>
                  <a:txBody>
                    <a:bodyPr/>
                    <a:lstStyle/>
                    <a:p>
                      <a:pPr algn="r"/>
                      <a:r>
                        <a:rPr lang="en-US" sz="4000" dirty="0">
                          <a:solidFill>
                            <a:srgbClr val="44546A"/>
                          </a:solidFill>
                          <a:latin typeface="Arial" panose="020B0604020202020204" pitchFamily="34" charset="0"/>
                          <a:cs typeface="Arial" panose="020B0604020202020204" pitchFamily="34" charset="0"/>
                        </a:rPr>
                        <a:t>21</a:t>
                      </a:r>
                    </a:p>
                  </a:txBody>
                  <a:tcPr>
                    <a:noFill/>
                  </a:tcPr>
                </a:tc>
                <a:extLst>
                  <a:ext uri="{0D108BD9-81ED-4DB2-BD59-A6C34878D82A}">
                    <a16:rowId xmlns:a16="http://schemas.microsoft.com/office/drawing/2014/main" val="3320331493"/>
                  </a:ext>
                </a:extLst>
              </a:tr>
              <a:tr h="370840">
                <a:tc>
                  <a:txBody>
                    <a:bodyPr/>
                    <a:lstStyle/>
                    <a:p>
                      <a:endParaRPr lang="en-US" sz="4000" dirty="0">
                        <a:solidFill>
                          <a:srgbClr val="44546A"/>
                        </a:solidFill>
                        <a:latin typeface="Arial" panose="020B0604020202020204" pitchFamily="34" charset="0"/>
                        <a:cs typeface="Arial" panose="020B0604020202020204" pitchFamily="34" charset="0"/>
                      </a:endParaRPr>
                    </a:p>
                  </a:txBody>
                  <a:tcPr>
                    <a:noFill/>
                  </a:tcPr>
                </a:tc>
                <a:tc>
                  <a:txBody>
                    <a:bodyPr/>
                    <a:lstStyle/>
                    <a:p>
                      <a:pPr algn="r"/>
                      <a:endParaRPr lang="en-US" sz="4000" dirty="0">
                        <a:solidFill>
                          <a:srgbClr val="44546A"/>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24861629"/>
                  </a:ext>
                </a:extLst>
              </a:tr>
              <a:tr h="370840">
                <a:tc>
                  <a:txBody>
                    <a:bodyPr/>
                    <a:lstStyle/>
                    <a:p>
                      <a:r>
                        <a:rPr lang="en-US" sz="4000" dirty="0">
                          <a:solidFill>
                            <a:srgbClr val="44546A"/>
                          </a:solidFill>
                          <a:latin typeface="Arial" panose="020B0604020202020204" pitchFamily="34" charset="0"/>
                          <a:cs typeface="Arial" panose="020B0604020202020204" pitchFamily="34" charset="0"/>
                        </a:rPr>
                        <a:t>Total Membership:</a:t>
                      </a:r>
                    </a:p>
                  </a:txBody>
                  <a:tcPr>
                    <a:noFill/>
                  </a:tcPr>
                </a:tc>
                <a:tc>
                  <a:txBody>
                    <a:bodyPr/>
                    <a:lstStyle/>
                    <a:p>
                      <a:pPr algn="r"/>
                      <a:r>
                        <a:rPr lang="en-US" sz="4000" dirty="0">
                          <a:solidFill>
                            <a:srgbClr val="44546A"/>
                          </a:solidFill>
                          <a:latin typeface="Arial" panose="020B0604020202020204" pitchFamily="34" charset="0"/>
                          <a:cs typeface="Arial" panose="020B0604020202020204" pitchFamily="34" charset="0"/>
                        </a:rPr>
                        <a:t>2,964</a:t>
                      </a:r>
                    </a:p>
                  </a:txBody>
                  <a:tcPr>
                    <a:noFill/>
                  </a:tcPr>
                </a:tc>
                <a:extLst>
                  <a:ext uri="{0D108BD9-81ED-4DB2-BD59-A6C34878D82A}">
                    <a16:rowId xmlns:a16="http://schemas.microsoft.com/office/drawing/2014/main" val="4257153685"/>
                  </a:ext>
                </a:extLst>
              </a:tr>
            </a:tbl>
          </a:graphicData>
        </a:graphic>
      </p:graphicFrame>
      <p:sp>
        <p:nvSpPr>
          <p:cNvPr id="9" name="Title 1">
            <a:extLst>
              <a:ext uri="{FF2B5EF4-FFF2-40B4-BE49-F238E27FC236}">
                <a16:creationId xmlns:a16="http://schemas.microsoft.com/office/drawing/2014/main" id="{C23243F7-BA77-48A4-A272-743999A4353B}"/>
              </a:ext>
            </a:extLst>
          </p:cNvPr>
          <p:cNvSpPr txBox="1">
            <a:spLocks/>
          </p:cNvSpPr>
          <p:nvPr/>
        </p:nvSpPr>
        <p:spPr>
          <a:xfrm>
            <a:off x="1074822" y="1370358"/>
            <a:ext cx="7956883" cy="2077593"/>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endParaRPr lang="en-US" sz="4000" dirty="0">
              <a:solidFill>
                <a:srgbClr val="44546A"/>
              </a:solidFill>
            </a:endParaRPr>
          </a:p>
        </p:txBody>
      </p:sp>
      <p:sp>
        <p:nvSpPr>
          <p:cNvPr id="3" name="TextBox 2">
            <a:extLst>
              <a:ext uri="{FF2B5EF4-FFF2-40B4-BE49-F238E27FC236}">
                <a16:creationId xmlns:a16="http://schemas.microsoft.com/office/drawing/2014/main" id="{A8A256AD-CA1B-4960-AF75-24D856576B50}"/>
              </a:ext>
            </a:extLst>
          </p:cNvPr>
          <p:cNvSpPr txBox="1"/>
          <p:nvPr/>
        </p:nvSpPr>
        <p:spPr>
          <a:xfrm>
            <a:off x="1932284" y="5267783"/>
            <a:ext cx="2928730" cy="369332"/>
          </a:xfrm>
          <a:prstGeom prst="rect">
            <a:avLst/>
          </a:prstGeom>
          <a:noFill/>
        </p:spPr>
        <p:txBody>
          <a:bodyPr wrap="square" rtlCol="0">
            <a:spAutoFit/>
          </a:bodyPr>
          <a:lstStyle/>
          <a:p>
            <a:r>
              <a:rPr lang="en-US" baseline="0" dirty="0">
                <a:solidFill>
                  <a:srgbClr val="44546A"/>
                </a:solidFill>
                <a:latin typeface="Arial" panose="020B0604020202020204" pitchFamily="34" charset="0"/>
                <a:cs typeface="Arial" panose="020B0604020202020204" pitchFamily="34" charset="0"/>
              </a:rPr>
              <a:t>(As of </a:t>
            </a:r>
            <a:r>
              <a:rPr lang="en-US" dirty="0">
                <a:solidFill>
                  <a:srgbClr val="44546A"/>
                </a:solidFill>
                <a:latin typeface="Arial" panose="020B0604020202020204" pitchFamily="34" charset="0"/>
                <a:cs typeface="Arial" panose="020B0604020202020204" pitchFamily="34" charset="0"/>
              </a:rPr>
              <a:t>December 31, </a:t>
            </a:r>
            <a:r>
              <a:rPr lang="en-US" baseline="0" dirty="0">
                <a:solidFill>
                  <a:srgbClr val="44546A"/>
                </a:solidFill>
                <a:latin typeface="Arial" panose="020B0604020202020204" pitchFamily="34" charset="0"/>
                <a:cs typeface="Arial" panose="020B0604020202020204" pitchFamily="34" charset="0"/>
              </a:rPr>
              <a:t>2020)</a:t>
            </a:r>
            <a:endParaRPr lang="en-US" dirty="0">
              <a:solidFill>
                <a:srgbClr val="4454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14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FBB-1C0E-F546-8A47-6AA7DA0AA4B4}"/>
              </a:ext>
            </a:extLst>
          </p:cNvPr>
          <p:cNvSpPr>
            <a:spLocks noGrp="1"/>
          </p:cNvSpPr>
          <p:nvPr>
            <p:ph type="title"/>
          </p:nvPr>
        </p:nvSpPr>
        <p:spPr>
          <a:xfrm>
            <a:off x="609600" y="23890"/>
            <a:ext cx="10972800" cy="703930"/>
          </a:xfrm>
        </p:spPr>
        <p:txBody>
          <a:bodyPr/>
          <a:lstStyle/>
          <a:p>
            <a:r>
              <a:rPr lang="en-US" dirty="0"/>
              <a:t>AADOCR Membership By Section</a:t>
            </a:r>
          </a:p>
        </p:txBody>
      </p:sp>
      <p:pic>
        <p:nvPicPr>
          <p:cNvPr id="11" name="Picture 10">
            <a:extLst>
              <a:ext uri="{FF2B5EF4-FFF2-40B4-BE49-F238E27FC236}">
                <a16:creationId xmlns:a16="http://schemas.microsoft.com/office/drawing/2014/main" id="{FC139CCE-F4F2-494B-85EB-166C4E217EBB}"/>
              </a:ext>
            </a:extLst>
          </p:cNvPr>
          <p:cNvPicPr>
            <a:picLocks noChangeAspect="1"/>
          </p:cNvPicPr>
          <p:nvPr/>
        </p:nvPicPr>
        <p:blipFill>
          <a:blip r:embed="rId3"/>
          <a:stretch>
            <a:fillRect/>
          </a:stretch>
        </p:blipFill>
        <p:spPr>
          <a:xfrm>
            <a:off x="927846" y="618015"/>
            <a:ext cx="9197787" cy="5351335"/>
          </a:xfrm>
          <a:prstGeom prst="rect">
            <a:avLst/>
          </a:prstGeom>
        </p:spPr>
      </p:pic>
    </p:spTree>
    <p:extLst>
      <p:ext uri="{BB962C8B-B14F-4D97-AF65-F5344CB8AC3E}">
        <p14:creationId xmlns:p14="http://schemas.microsoft.com/office/powerpoint/2010/main" val="310731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AFBB-1C0E-F546-8A47-6AA7DA0AA4B4}"/>
              </a:ext>
            </a:extLst>
          </p:cNvPr>
          <p:cNvSpPr>
            <a:spLocks noGrp="1"/>
          </p:cNvSpPr>
          <p:nvPr>
            <p:ph type="title"/>
          </p:nvPr>
        </p:nvSpPr>
        <p:spPr>
          <a:xfrm>
            <a:off x="609600" y="274638"/>
            <a:ext cx="10972800" cy="703930"/>
          </a:xfrm>
        </p:spPr>
        <p:txBody>
          <a:bodyPr/>
          <a:lstStyle/>
          <a:p>
            <a:r>
              <a:rPr lang="en-US" dirty="0"/>
              <a:t>AADOCR Membership Benefits</a:t>
            </a:r>
          </a:p>
        </p:txBody>
      </p:sp>
      <p:pic>
        <p:nvPicPr>
          <p:cNvPr id="6" name="Picture 5">
            <a:extLst>
              <a:ext uri="{FF2B5EF4-FFF2-40B4-BE49-F238E27FC236}">
                <a16:creationId xmlns:a16="http://schemas.microsoft.com/office/drawing/2014/main" id="{A48FBB8E-8D83-4B46-864A-F4D1DB20A4D8}"/>
              </a:ext>
            </a:extLst>
          </p:cNvPr>
          <p:cNvPicPr>
            <a:picLocks noChangeAspect="1"/>
          </p:cNvPicPr>
          <p:nvPr/>
        </p:nvPicPr>
        <p:blipFill>
          <a:blip r:embed="rId3"/>
          <a:stretch>
            <a:fillRect/>
          </a:stretch>
        </p:blipFill>
        <p:spPr>
          <a:xfrm>
            <a:off x="3742405" y="3661293"/>
            <a:ext cx="2212790" cy="1718642"/>
          </a:xfrm>
          <a:prstGeom prst="rect">
            <a:avLst/>
          </a:prstGeom>
        </p:spPr>
      </p:pic>
      <p:pic>
        <p:nvPicPr>
          <p:cNvPr id="7" name="Picture 6">
            <a:extLst>
              <a:ext uri="{FF2B5EF4-FFF2-40B4-BE49-F238E27FC236}">
                <a16:creationId xmlns:a16="http://schemas.microsoft.com/office/drawing/2014/main" id="{B4826750-FC9A-416C-AF4B-9CCF78A51E55}"/>
              </a:ext>
            </a:extLst>
          </p:cNvPr>
          <p:cNvPicPr>
            <a:picLocks noChangeAspect="1"/>
          </p:cNvPicPr>
          <p:nvPr/>
        </p:nvPicPr>
        <p:blipFill>
          <a:blip r:embed="rId3"/>
          <a:stretch>
            <a:fillRect/>
          </a:stretch>
        </p:blipFill>
        <p:spPr>
          <a:xfrm>
            <a:off x="3742405" y="5222112"/>
            <a:ext cx="1423801" cy="378429"/>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E7B8BB62-58FD-49B4-8ECE-60F037D74E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513" y="1368030"/>
            <a:ext cx="2026763" cy="1838484"/>
          </a:xfrm>
          <a:prstGeom prst="rect">
            <a:avLst/>
          </a:prstGeom>
        </p:spPr>
      </p:pic>
      <p:pic>
        <p:nvPicPr>
          <p:cNvPr id="12" name="Picture 11" descr="A close up of a logo&#10;&#10;Description automatically generated">
            <a:extLst>
              <a:ext uri="{FF2B5EF4-FFF2-40B4-BE49-F238E27FC236}">
                <a16:creationId xmlns:a16="http://schemas.microsoft.com/office/drawing/2014/main" id="{6F8138EC-AC9B-4195-8F23-64B865BC90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1433" y="1667825"/>
            <a:ext cx="2026763" cy="1838484"/>
          </a:xfrm>
          <a:prstGeom prst="rect">
            <a:avLst/>
          </a:prstGeom>
        </p:spPr>
      </p:pic>
      <p:pic>
        <p:nvPicPr>
          <p:cNvPr id="13" name="Picture 12" descr="A close up of a sign&#10;&#10;Description automatically generated">
            <a:extLst>
              <a:ext uri="{FF2B5EF4-FFF2-40B4-BE49-F238E27FC236}">
                <a16:creationId xmlns:a16="http://schemas.microsoft.com/office/drawing/2014/main" id="{76BC26EA-5FBF-40FE-A728-04711385912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85403" y="1451559"/>
            <a:ext cx="2026763" cy="1838484"/>
          </a:xfrm>
          <a:prstGeom prst="rect">
            <a:avLst/>
          </a:prstGeom>
        </p:spPr>
      </p:pic>
      <p:pic>
        <p:nvPicPr>
          <p:cNvPr id="14" name="Picture 13" descr="A picture containing drawing, light&#10;&#10;Description automatically generated">
            <a:extLst>
              <a:ext uri="{FF2B5EF4-FFF2-40B4-BE49-F238E27FC236}">
                <a16:creationId xmlns:a16="http://schemas.microsoft.com/office/drawing/2014/main" id="{B5A6E0A1-9942-4831-9654-277D42784FD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81805" y="1495102"/>
            <a:ext cx="2026763" cy="183848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0FD36789-B9FC-4B50-AC5A-F3CAE8C820D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7228" y="4026692"/>
            <a:ext cx="2026763" cy="1838484"/>
          </a:xfrm>
          <a:prstGeom prst="rect">
            <a:avLst/>
          </a:prstGeom>
        </p:spPr>
      </p:pic>
      <p:pic>
        <p:nvPicPr>
          <p:cNvPr id="16" name="Picture 15" descr="A picture containing game&#10;&#10;Description automatically generated">
            <a:extLst>
              <a:ext uri="{FF2B5EF4-FFF2-40B4-BE49-F238E27FC236}">
                <a16:creationId xmlns:a16="http://schemas.microsoft.com/office/drawing/2014/main" id="{C9EEEC34-7918-475A-8845-49FC7434143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94087" y="3660336"/>
            <a:ext cx="2026763" cy="1838484"/>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100F2797-8D9C-40F8-B7E6-9308C1EAFD7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408117" y="3794722"/>
            <a:ext cx="2084656" cy="1890999"/>
          </a:xfrm>
          <a:prstGeom prst="rect">
            <a:avLst/>
          </a:prstGeom>
        </p:spPr>
      </p:pic>
      <p:pic>
        <p:nvPicPr>
          <p:cNvPr id="18" name="Picture 17" descr="A picture containing computer, table&#10;&#10;Description automatically generated">
            <a:extLst>
              <a:ext uri="{FF2B5EF4-FFF2-40B4-BE49-F238E27FC236}">
                <a16:creationId xmlns:a16="http://schemas.microsoft.com/office/drawing/2014/main" id="{E3CAD4C6-8C04-4562-9067-4F946CE50CF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764547" y="3955582"/>
            <a:ext cx="2026763" cy="1838484"/>
          </a:xfrm>
          <a:prstGeom prst="rect">
            <a:avLst/>
          </a:prstGeom>
        </p:spPr>
      </p:pic>
      <p:pic>
        <p:nvPicPr>
          <p:cNvPr id="19" name="Picture 18">
            <a:extLst>
              <a:ext uri="{FF2B5EF4-FFF2-40B4-BE49-F238E27FC236}">
                <a16:creationId xmlns:a16="http://schemas.microsoft.com/office/drawing/2014/main" id="{8832B8BB-B9F1-4156-9472-66E211C3123A}"/>
              </a:ext>
            </a:extLst>
          </p:cNvPr>
          <p:cNvPicPr>
            <a:picLocks noChangeAspect="1"/>
          </p:cNvPicPr>
          <p:nvPr/>
        </p:nvPicPr>
        <p:blipFill>
          <a:blip r:embed="rId3"/>
          <a:stretch>
            <a:fillRect/>
          </a:stretch>
        </p:blipFill>
        <p:spPr>
          <a:xfrm>
            <a:off x="3825596" y="3758369"/>
            <a:ext cx="1645594" cy="1802320"/>
          </a:xfrm>
          <a:prstGeom prst="rect">
            <a:avLst/>
          </a:prstGeom>
        </p:spPr>
      </p:pic>
      <p:pic>
        <p:nvPicPr>
          <p:cNvPr id="20" name="Picture 19">
            <a:extLst>
              <a:ext uri="{FF2B5EF4-FFF2-40B4-BE49-F238E27FC236}">
                <a16:creationId xmlns:a16="http://schemas.microsoft.com/office/drawing/2014/main" id="{3BCA94F2-E8A2-4F23-8CAD-05AC9CB67B5A}"/>
              </a:ext>
            </a:extLst>
          </p:cNvPr>
          <p:cNvPicPr>
            <a:picLocks noChangeAspect="1"/>
          </p:cNvPicPr>
          <p:nvPr/>
        </p:nvPicPr>
        <p:blipFill>
          <a:blip r:embed="rId12"/>
          <a:stretch>
            <a:fillRect/>
          </a:stretch>
        </p:blipFill>
        <p:spPr>
          <a:xfrm>
            <a:off x="4953312" y="3922091"/>
            <a:ext cx="2326364" cy="1879578"/>
          </a:xfrm>
          <a:prstGeom prst="rect">
            <a:avLst/>
          </a:prstGeom>
        </p:spPr>
      </p:pic>
      <p:pic>
        <p:nvPicPr>
          <p:cNvPr id="21" name="Picture 20">
            <a:extLst>
              <a:ext uri="{FF2B5EF4-FFF2-40B4-BE49-F238E27FC236}">
                <a16:creationId xmlns:a16="http://schemas.microsoft.com/office/drawing/2014/main" id="{195EF7E6-E695-4031-938E-3FFB323F4695}"/>
              </a:ext>
            </a:extLst>
          </p:cNvPr>
          <p:cNvPicPr>
            <a:picLocks noChangeAspect="1"/>
          </p:cNvPicPr>
          <p:nvPr/>
        </p:nvPicPr>
        <p:blipFill>
          <a:blip r:embed="rId13"/>
          <a:stretch>
            <a:fillRect/>
          </a:stretch>
        </p:blipFill>
        <p:spPr>
          <a:xfrm>
            <a:off x="5547618" y="5480439"/>
            <a:ext cx="1408417" cy="378429"/>
          </a:xfrm>
          <a:prstGeom prst="rect">
            <a:avLst/>
          </a:prstGeom>
        </p:spPr>
      </p:pic>
      <p:pic>
        <p:nvPicPr>
          <p:cNvPr id="22" name="Picture 21">
            <a:extLst>
              <a:ext uri="{FF2B5EF4-FFF2-40B4-BE49-F238E27FC236}">
                <a16:creationId xmlns:a16="http://schemas.microsoft.com/office/drawing/2014/main" id="{826A4821-4CB7-4E6F-9D93-749D4007B71E}"/>
              </a:ext>
            </a:extLst>
          </p:cNvPr>
          <p:cNvPicPr>
            <a:picLocks noChangeAspect="1"/>
          </p:cNvPicPr>
          <p:nvPr/>
        </p:nvPicPr>
        <p:blipFill>
          <a:blip r:embed="rId14"/>
          <a:stretch>
            <a:fillRect/>
          </a:stretch>
        </p:blipFill>
        <p:spPr>
          <a:xfrm>
            <a:off x="5704041" y="5411326"/>
            <a:ext cx="915691" cy="215939"/>
          </a:xfrm>
          <a:prstGeom prst="rect">
            <a:avLst/>
          </a:prstGeom>
        </p:spPr>
      </p:pic>
      <p:pic>
        <p:nvPicPr>
          <p:cNvPr id="23" name="Picture 22">
            <a:extLst>
              <a:ext uri="{FF2B5EF4-FFF2-40B4-BE49-F238E27FC236}">
                <a16:creationId xmlns:a16="http://schemas.microsoft.com/office/drawing/2014/main" id="{A9EE25D0-13C1-4123-8EF0-E49E09CB303D}"/>
              </a:ext>
            </a:extLst>
          </p:cNvPr>
          <p:cNvPicPr>
            <a:picLocks noChangeAspect="1"/>
          </p:cNvPicPr>
          <p:nvPr/>
        </p:nvPicPr>
        <p:blipFill>
          <a:blip r:embed="rId15"/>
          <a:stretch>
            <a:fillRect/>
          </a:stretch>
        </p:blipFill>
        <p:spPr>
          <a:xfrm>
            <a:off x="9693730" y="1598206"/>
            <a:ext cx="1720403" cy="1582771"/>
          </a:xfrm>
          <a:prstGeom prst="rect">
            <a:avLst/>
          </a:prstGeom>
        </p:spPr>
      </p:pic>
      <p:pic>
        <p:nvPicPr>
          <p:cNvPr id="24" name="Picture 23" descr="A picture containing light, drawing&#10;&#10;Description automatically generated">
            <a:extLst>
              <a:ext uri="{FF2B5EF4-FFF2-40B4-BE49-F238E27FC236}">
                <a16:creationId xmlns:a16="http://schemas.microsoft.com/office/drawing/2014/main" id="{6FA21B4E-111C-4D5F-AC3F-F5CBCD068596}"/>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730849" y="3960810"/>
            <a:ext cx="2026763" cy="1838484"/>
          </a:xfrm>
          <a:prstGeom prst="rect">
            <a:avLst/>
          </a:prstGeom>
        </p:spPr>
      </p:pic>
    </p:spTree>
    <p:extLst>
      <p:ext uri="{BB962C8B-B14F-4D97-AF65-F5344CB8AC3E}">
        <p14:creationId xmlns:p14="http://schemas.microsoft.com/office/powerpoint/2010/main" val="412938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3243F7-BA77-48A4-A272-743999A4353B}"/>
              </a:ext>
            </a:extLst>
          </p:cNvPr>
          <p:cNvSpPr txBox="1">
            <a:spLocks/>
          </p:cNvSpPr>
          <p:nvPr/>
        </p:nvSpPr>
        <p:spPr>
          <a:xfrm>
            <a:off x="609600" y="1017431"/>
            <a:ext cx="10331116" cy="1334799"/>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sz="1800" dirty="0">
                <a:solidFill>
                  <a:srgbClr val="44546A"/>
                </a:solidFill>
                <a:ea typeface="+mn-ea"/>
              </a:rPr>
              <a:t>AADOCR is the leading professional community for multidisciplinary scientists who advance dental, oral, and craniofacial research. Discover, network, and advance your career with an IADR/AADOCR membership! </a:t>
            </a:r>
            <a:endParaRPr lang="en-US" sz="1800" dirty="0">
              <a:solidFill>
                <a:srgbClr val="44546A"/>
              </a:solidFill>
            </a:endParaRPr>
          </a:p>
        </p:txBody>
      </p:sp>
      <p:sp>
        <p:nvSpPr>
          <p:cNvPr id="7" name="Title 1">
            <a:extLst>
              <a:ext uri="{FF2B5EF4-FFF2-40B4-BE49-F238E27FC236}">
                <a16:creationId xmlns:a16="http://schemas.microsoft.com/office/drawing/2014/main" id="{F52930FB-3312-49C8-843B-A34C0DC8379F}"/>
              </a:ext>
            </a:extLst>
          </p:cNvPr>
          <p:cNvSpPr txBox="1">
            <a:spLocks/>
          </p:cNvSpPr>
          <p:nvPr/>
        </p:nvSpPr>
        <p:spPr>
          <a:xfrm>
            <a:off x="609600" y="274638"/>
            <a:ext cx="10972800" cy="703930"/>
          </a:xfrm>
          <a:prstGeom prst="rect">
            <a:avLst/>
          </a:prstGeom>
        </p:spPr>
        <p:txBody>
          <a:bodyPr/>
          <a:lstStyle>
            <a:lvl1pPr algn="l" defTabSz="457200" rtl="0" eaLnBrk="1" latinLnBrk="0" hangingPunct="1">
              <a:spcBef>
                <a:spcPct val="0"/>
              </a:spcBef>
              <a:buNone/>
              <a:defRPr sz="3600" kern="1200">
                <a:solidFill>
                  <a:srgbClr val="00497C"/>
                </a:solidFill>
                <a:latin typeface="Arial" panose="020B0604020202020204" pitchFamily="34" charset="0"/>
                <a:ea typeface="+mj-ea"/>
                <a:cs typeface="Arial" panose="020B0604020202020204" pitchFamily="34" charset="0"/>
              </a:defRPr>
            </a:lvl1pPr>
          </a:lstStyle>
          <a:p>
            <a:r>
              <a:rPr lang="en-US" dirty="0"/>
              <a:t>IADR/AADOCR Membership</a:t>
            </a:r>
          </a:p>
        </p:txBody>
      </p:sp>
      <p:sp>
        <p:nvSpPr>
          <p:cNvPr id="8" name="Rectangle 7">
            <a:extLst>
              <a:ext uri="{FF2B5EF4-FFF2-40B4-BE49-F238E27FC236}">
                <a16:creationId xmlns:a16="http://schemas.microsoft.com/office/drawing/2014/main" id="{D4A82967-FBF3-4E1D-B892-FB3DC620352C}"/>
              </a:ext>
            </a:extLst>
          </p:cNvPr>
          <p:cNvSpPr/>
          <p:nvPr/>
        </p:nvSpPr>
        <p:spPr>
          <a:xfrm>
            <a:off x="2819400" y="2054279"/>
            <a:ext cx="6400800" cy="3645877"/>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Iadr Opener Video 2021-1">
            <a:hlinkClick r:id="" action="ppaction://media"/>
            <a:extLst>
              <a:ext uri="{FF2B5EF4-FFF2-40B4-BE49-F238E27FC236}">
                <a16:creationId xmlns:a16="http://schemas.microsoft.com/office/drawing/2014/main" id="{A290BF0B-955F-407F-A579-57580D8CA7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5541" y="2110670"/>
            <a:ext cx="6248400" cy="3516098"/>
          </a:xfrm>
          <a:prstGeom prst="rect">
            <a:avLst/>
          </a:prstGeom>
        </p:spPr>
      </p:pic>
    </p:spTree>
    <p:extLst>
      <p:ext uri="{BB962C8B-B14F-4D97-AF65-F5344CB8AC3E}">
        <p14:creationId xmlns:p14="http://schemas.microsoft.com/office/powerpoint/2010/main" val="157759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4758</TotalTime>
  <Words>2872</Words>
  <Application>Microsoft Office PowerPoint</Application>
  <PresentationFormat>Widescreen</PresentationFormat>
  <Paragraphs>290</Paragraphs>
  <Slides>26</Slides>
  <Notes>26</Notes>
  <HiddenSlides>0</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26</vt:i4>
      </vt:variant>
    </vt:vector>
  </HeadingPairs>
  <TitlesOfParts>
    <vt:vector size="39" baseType="lpstr">
      <vt:lpstr>Arial</vt:lpstr>
      <vt:lpstr>Arial</vt:lpstr>
      <vt:lpstr>BloggerSans</vt:lpstr>
      <vt:lpstr>Calibri</vt:lpstr>
      <vt:lpstr>Gill Sans MT</vt:lpstr>
      <vt:lpstr>inherit</vt:lpstr>
      <vt:lpstr>1_Custom Design</vt:lpstr>
      <vt:lpstr>Custom Design</vt:lpstr>
      <vt:lpstr>1_Default Theme</vt:lpstr>
      <vt:lpstr>3_Default Theme</vt:lpstr>
      <vt:lpstr>2_Default Theme</vt:lpstr>
      <vt:lpstr>4_Default Theme</vt:lpstr>
      <vt:lpstr>5_Default Theme</vt:lpstr>
      <vt:lpstr>About AADOCR</vt:lpstr>
      <vt:lpstr>AADOCR Mission Statement  Drive dental, oral, and craniofacial research to advance health and well-being.  </vt:lpstr>
      <vt:lpstr>AADOCR Vision Statement  Oral health through discovery and dissemination. </vt:lpstr>
      <vt:lpstr>IADR Values Statement</vt:lpstr>
      <vt:lpstr>AADOCR Board of Directors</vt:lpstr>
      <vt:lpstr>AADOCR Membership Breakdown</vt:lpstr>
      <vt:lpstr>AADOCR Membership By Section</vt:lpstr>
      <vt:lpstr>AADOCR Membership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kim</dc:creator>
  <cp:lastModifiedBy>Elise Bender</cp:lastModifiedBy>
  <cp:revision>46</cp:revision>
  <dcterms:created xsi:type="dcterms:W3CDTF">2020-10-15T14:07:12Z</dcterms:created>
  <dcterms:modified xsi:type="dcterms:W3CDTF">2021-10-08T14:00:26Z</dcterms:modified>
</cp:coreProperties>
</file>